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680" r:id="rId5"/>
  </p:sldMasterIdLst>
  <p:notesMasterIdLst>
    <p:notesMasterId r:id="rId65"/>
  </p:notesMasterIdLst>
  <p:handoutMasterIdLst>
    <p:handoutMasterId r:id="rId66"/>
  </p:handoutMasterIdLst>
  <p:sldIdLst>
    <p:sldId id="368" r:id="rId6"/>
    <p:sldId id="302" r:id="rId7"/>
    <p:sldId id="365" r:id="rId8"/>
    <p:sldId id="362"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6" r:id="rId24"/>
    <p:sldId id="286" r:id="rId25"/>
    <p:sldId id="288" r:id="rId26"/>
    <p:sldId id="291" r:id="rId27"/>
    <p:sldId id="283" r:id="rId28"/>
    <p:sldId id="282" r:id="rId29"/>
    <p:sldId id="299" r:id="rId30"/>
    <p:sldId id="284" r:id="rId31"/>
    <p:sldId id="290" r:id="rId32"/>
    <p:sldId id="370" r:id="rId33"/>
    <p:sldId id="292" r:id="rId34"/>
    <p:sldId id="295" r:id="rId35"/>
    <p:sldId id="294"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69" r:id="rId63"/>
    <p:sldId id="298"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2E58"/>
    <a:srgbClr val="0099FF"/>
    <a:srgbClr val="E85F17"/>
    <a:srgbClr val="005825"/>
    <a:srgbClr val="887E6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9857" autoAdjust="0"/>
  </p:normalViewPr>
  <p:slideViewPr>
    <p:cSldViewPr>
      <p:cViewPr varScale="1">
        <p:scale>
          <a:sx n="77" d="100"/>
          <a:sy n="77" d="100"/>
        </p:scale>
        <p:origin x="-283" y="-91"/>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notesViewPr>
    <p:cSldViewPr>
      <p:cViewPr varScale="1">
        <p:scale>
          <a:sx n="60" d="100"/>
          <a:sy n="60" d="100"/>
        </p:scale>
        <p:origin x="-1776" y="-8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10.xml"/><Relationship Id="rId1" Type="http://schemas.openxmlformats.org/officeDocument/2006/relationships/slide" Target="slides/slide8.xml"/><Relationship Id="rId6" Type="http://schemas.openxmlformats.org/officeDocument/2006/relationships/slide" Target="slides/slide16.xml"/><Relationship Id="rId5" Type="http://schemas.openxmlformats.org/officeDocument/2006/relationships/slide" Target="slides/slide15.xml"/><Relationship Id="rId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183FE0-A658-4B83-9980-B725C8EEE1B7}" type="datetimeFigureOut">
              <a:rPr lang="en-US" smtClean="0"/>
              <a:pPr/>
              <a:t>5/21/2009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6E8994-CE29-44DB-A33C-AED50637317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6EC32-1133-4F14-ACD1-3D36A3E3B56A}" type="datetimeFigureOut">
              <a:rPr lang="en-US" smtClean="0"/>
              <a:pPr/>
              <a:t>5/21/2009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884AA7-FF8E-4573-BF03-FAD6162C9B5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inancialstability.gov/"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harepoint/sites/Federal%20Financial%20Revitalization/default.aspx" TargetMode="External"/><Relationship Id="rId4" Type="http://schemas.openxmlformats.org/officeDocument/2006/relationships/hyperlink" Target="http://treas.gov/press/releases/tg15.ht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BDB6B286-B0DE-48C1-BC00-F61F1CF197A8}" type="slidenum">
              <a:rPr lang="en-US"/>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299" name="Slide Number Placeholder 3"/>
          <p:cNvSpPr>
            <a:spLocks noGrp="1"/>
          </p:cNvSpPr>
          <p:nvPr>
            <p:ph type="sldNum" sz="quarter" idx="5"/>
          </p:nvPr>
        </p:nvSpPr>
        <p:spPr bwMode="auto">
          <a:ln>
            <a:miter lim="800000"/>
            <a:headEnd/>
            <a:tailEnd/>
          </a:ln>
        </p:spPr>
        <p:txBody>
          <a:bodyPr/>
          <a:lstStyle/>
          <a:p>
            <a:fld id="{9368BACB-B64B-489F-9479-AC1890E8436A}" type="slidenum">
              <a:rPr lang="en-US"/>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659CF2A2-F67D-4ED3-9B12-4875D974439B}" type="slidenum">
              <a:rPr lang="en-US" sz="1200">
                <a:solidFill>
                  <a:schemeClr val="tx1"/>
                </a:solidFill>
                <a:latin typeface="Calibri" pitchFamily="34" charset="0"/>
              </a:rPr>
              <a:pPr algn="r"/>
              <a:t>14</a:t>
            </a:fld>
            <a:endParaRPr lang="en-US" sz="1200">
              <a:solidFill>
                <a:schemeClr val="tx1"/>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06AA524B-5EEC-471A-A3B3-EDEEDF70C436}" type="slidenum">
              <a:rPr lang="en-US"/>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a:lstStyle/>
          <a:p>
            <a:fld id="{4F9D23F1-A470-4D8D-B0CE-1C56BD6DC830}" type="slidenum">
              <a:rPr lang="en-US"/>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C0AE5261-C1D2-45B5-8233-4D4D0570CE83}" type="slidenum">
              <a:rPr lang="en-US"/>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1" name="Slide Number Placeholder 3"/>
          <p:cNvSpPr>
            <a:spLocks noGrp="1"/>
          </p:cNvSpPr>
          <p:nvPr>
            <p:ph type="sldNum" sz="quarter" idx="5"/>
          </p:nvPr>
        </p:nvSpPr>
        <p:spPr bwMode="auto">
          <a:ln>
            <a:miter lim="800000"/>
            <a:headEnd/>
            <a:tailEnd/>
          </a:ln>
        </p:spPr>
        <p:txBody>
          <a:bodyPr/>
          <a:lstStyle/>
          <a:p>
            <a:fld id="{774FC998-FE8E-4811-938F-D7BBFE2F4468}" type="slidenum">
              <a:rPr lang="en-US"/>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BDB6B286-B0DE-48C1-BC00-F61F1CF197A8}" type="slidenum">
              <a:rPr lang="en-US"/>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This will have implications down through State and Local (Banks, Mortgage Brokers; Bankruptcy Courts) as well as  with Fannie and Freddie (a large portion here) – which are under conservatorship of the Federal Housing Finance Agency --  they will do much of the heavy lifting.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administration set aside $75 billion for this program, which enlists borrowers, lenders and the servicers who collect the monthly mortgage payments.  It is made up of $50 billion from the $700 billion financial bailout fund approved last year, and up to $25 billion from housing finance firms Fannie and Freddie.  It also draws on up to $200 billion authorized by last year's housing bill.</a:t>
            </a:r>
          </a:p>
          <a:p>
            <a:endParaRPr lang="en-US" dirty="0" smtClean="0"/>
          </a:p>
          <a:p>
            <a:r>
              <a:rPr lang="en-US" dirty="0" smtClean="0"/>
              <a:t>Treasury Secretary Tim </a:t>
            </a:r>
            <a:r>
              <a:rPr lang="en-US" dirty="0" err="1" smtClean="0"/>
              <a:t>Geithner</a:t>
            </a:r>
            <a:r>
              <a:rPr lang="en-US" dirty="0" smtClean="0"/>
              <a:t> presented the Obama Administration's plans for disbursement of the remaining $350 billion in Troubled Assets Relief Program (TARP) funds authorized by Congress earlier this year.  In addition to announcing the creation and modification of programs within TARP, President Obama's economic team laid out its comprehensive blueprint for addressing the housing and credit crises.  The Treasury's announcement is part of a coordinated effort by the Administration to jumpstart the nation's economy.</a:t>
            </a:r>
          </a:p>
          <a:p>
            <a:endParaRPr lang="en-US" dirty="0" smtClean="0"/>
          </a:p>
          <a:p>
            <a:r>
              <a:rPr lang="en-US" dirty="0" smtClean="0"/>
              <a:t>The Administration's proposal expands on several initiatives developed under former Treasury Secretary Paulson, providing additional tools with which the federal government can respond to disruptions in the housing and financial markets.  Since implementation of the Emergency Economic Stabilization Act (EESA) and TARP program began in October 2008, the program has come under intense congressional scrutiny on a range of issues, including executive compensation, lack of increased consumer access to credit, lack of transparency, and limited oversight of use of TARP dollars.  In response, numerous legislative efforts have been introduced in an effort to place additional requirements on the Treasury with respect to use of TARP funds.  The new package of TARP programs attempts to address these concerns and implement a more comprehensive approach to the markets in response to Congressional oversight. </a:t>
            </a:r>
          </a:p>
          <a:p>
            <a:endParaRPr lang="en-US" dirty="0" smtClean="0"/>
          </a:p>
          <a:p>
            <a:r>
              <a:rPr lang="en-US" dirty="0" smtClean="0"/>
              <a:t>Implementation of the Administration's new Financial Stability Plan is more far-reaching in its scope than prior efforts, and is based on extensive coordinated action by the Treasury, Federal Reserve, FDIC, Freddie</a:t>
            </a:r>
            <a:r>
              <a:rPr lang="en-US" baseline="0" dirty="0" smtClean="0"/>
              <a:t> Mac, Fannie Mae, Bankruptcy Courts; Lenders; State and Local Regulatory bodies, </a:t>
            </a:r>
            <a:r>
              <a:rPr lang="en-US" dirty="0" smtClean="0"/>
              <a:t>and other government entities.  Full implementation of the plan will likely require additional congressional authorization, particularly with respect to additional spending authority that may be required.  As with other new initiatives announced by the Obama Administration, a centralized website to promote transparency has been established (</a:t>
            </a:r>
            <a:r>
              <a:rPr lang="en-US" dirty="0" smtClean="0">
                <a:hlinkClick r:id="rId3"/>
              </a:rPr>
              <a:t>www.financialstability.gov</a:t>
            </a:r>
            <a:r>
              <a:rPr lang="en-US" dirty="0" smtClean="0"/>
              <a:t>) to provide updates to the public on the implementation of the program. </a:t>
            </a:r>
          </a:p>
          <a:p>
            <a:endParaRPr lang="en-US" dirty="0" smtClean="0"/>
          </a:p>
          <a:p>
            <a:r>
              <a:rPr lang="en-US" dirty="0" smtClean="0"/>
              <a:t>The announcement did not address the specific structures or details of the new recovery program, but did provide an outline of the principles and elements of the Financial Stability Plan.  Given early market reaction and the need for swift action, we anticipate further announcements as the parameters are more fully developed.</a:t>
            </a:r>
          </a:p>
          <a:p>
            <a:endParaRPr lang="en-US" dirty="0" smtClean="0"/>
          </a:p>
          <a:p>
            <a:r>
              <a:rPr lang="en-US" dirty="0" smtClean="0"/>
              <a:t>The new program contains five central areas of focus:</a:t>
            </a:r>
          </a:p>
          <a:p>
            <a:endParaRPr lang="en-US" dirty="0" smtClean="0"/>
          </a:p>
          <a:p>
            <a:pPr marL="228600" indent="-228600">
              <a:buFont typeface="+mj-lt"/>
              <a:buAutoNum type="arabicPeriod"/>
            </a:pPr>
            <a:r>
              <a:rPr lang="en-US" dirty="0" smtClean="0"/>
              <a:t>Creation of a public/private partnership to purchase non-performing , illiquid legacy assets from financial institutions;</a:t>
            </a:r>
            <a:br>
              <a:rPr lang="en-US" dirty="0" smtClean="0"/>
            </a:br>
            <a:r>
              <a:rPr lang="en-US" dirty="0" smtClean="0"/>
              <a:t/>
            </a:r>
            <a:br>
              <a:rPr lang="en-US" dirty="0" smtClean="0"/>
            </a:br>
            <a:r>
              <a:rPr lang="en-US" dirty="0" smtClean="0"/>
              <a:t>Creation of a forward-looking supervisory regime, including a financial "stress test" to assist institutions in managing their balance sheets and ensuring adequate capitalization;</a:t>
            </a:r>
            <a:br>
              <a:rPr lang="en-US" dirty="0" smtClean="0"/>
            </a:br>
            <a:endParaRPr lang="en-US" dirty="0" smtClean="0"/>
          </a:p>
          <a:p>
            <a:pPr marL="228600" indent="-228600">
              <a:buFont typeface="+mj-lt"/>
              <a:buAutoNum type="arabicPeriod"/>
            </a:pPr>
            <a:r>
              <a:rPr lang="en-US" dirty="0" smtClean="0"/>
              <a:t>Creation of a comprehensive housing program to forestall foreclosures and stabilize the residential mortgage market;</a:t>
            </a:r>
            <a:br>
              <a:rPr lang="en-US" dirty="0" smtClean="0"/>
            </a:br>
            <a:endParaRPr lang="en-US" dirty="0" smtClean="0"/>
          </a:p>
          <a:p>
            <a:pPr marL="228600" indent="-228600">
              <a:buFont typeface="+mj-lt"/>
              <a:buAutoNum type="arabicPeriod"/>
            </a:pPr>
            <a:r>
              <a:rPr lang="en-US" dirty="0" smtClean="0"/>
              <a:t>Expansion of the Term Asset-Backed Securities Lending Facility (TALF); and</a:t>
            </a:r>
            <a:br>
              <a:rPr lang="en-US" dirty="0" smtClean="0"/>
            </a:br>
            <a:endParaRPr lang="en-US" dirty="0" smtClean="0"/>
          </a:p>
          <a:p>
            <a:pPr marL="228600" indent="-228600">
              <a:buFont typeface="+mj-lt"/>
              <a:buAutoNum type="arabicPeriod"/>
            </a:pPr>
            <a:r>
              <a:rPr lang="en-US" dirty="0" smtClean="0"/>
              <a:t>Creation of a small business and community lending initiative.</a:t>
            </a:r>
            <a:br>
              <a:rPr lang="en-US" dirty="0" smtClean="0"/>
            </a:br>
            <a:endParaRPr lang="en-US" dirty="0" smtClean="0"/>
          </a:p>
          <a:p>
            <a:r>
              <a:rPr lang="en-US" b="1" dirty="0" smtClean="0"/>
              <a:t>Public-Private Investment Fund </a:t>
            </a:r>
            <a:endParaRPr lang="en-US" dirty="0" smtClean="0"/>
          </a:p>
          <a:p>
            <a:r>
              <a:rPr lang="en-US" dirty="0" smtClean="0"/>
              <a:t>The Treasury, in concert with the FDIC and Federal Reserve, plans to create a capital partnership to assist in disposition of illiquid assets on institutions' balance sheets.  Though little specific information was provided, the Investment Fund will seek to leverage private capital with public funds on an initial scale of $500 billion, with the potential to expand to $1 trillion.  Private sector equity contributions will be expected to make large-scale asset purchases, allowing private sector buyers to determine the price for current troubled and previously illiquid assets</a:t>
            </a:r>
          </a:p>
          <a:p>
            <a:endParaRPr lang="en-US" dirty="0" smtClean="0"/>
          </a:p>
          <a:p>
            <a:r>
              <a:rPr lang="en-US" b="1" dirty="0" smtClean="0"/>
              <a:t>Supervisory Enhancement and Stress Test</a:t>
            </a:r>
            <a:endParaRPr lang="en-US" dirty="0" smtClean="0"/>
          </a:p>
          <a:p>
            <a:r>
              <a:rPr lang="en-US" dirty="0" smtClean="0"/>
              <a:t>Working with federal banking regulatory agencies, the Treasury will also develop a forward-looking financial transparency framework to assess institutional balance sheet and capitalization pressures to stem additional negative impact of exposure to illiquid assets.  A key component of the plan will be a comprehensive "stress test" that requires an assessment of whether major financial institutions have the capital necessary to continue lending and to absorb the potential losses that could result from market forces and continued economic recession. Institutions with assets in excess of $100 billion will be required to participate in the supervisory review and stress test process.</a:t>
            </a:r>
          </a:p>
          <a:p>
            <a:endParaRPr lang="en-US" dirty="0" smtClean="0"/>
          </a:p>
          <a:p>
            <a:r>
              <a:rPr lang="en-US" dirty="0" smtClean="0"/>
              <a:t>The Treasury will also establish a Financial Stability Trust from which institutions may draw funds to buffer themselves from addition downturns and ensure capital adequacy.  Firms will receive a preferred security investment from the Treasury in convertible securities that they can convert into common equity if needed to maintain capital ratios to preserve lending in a worse-than-expected economic environment.  This convertible preferred security will carry a dividend (as yet unspecified) and a conversion price set at a modest discount from the prevailing level of the institution's stock price as of Feb. 9, 2009.  Banking institutions with consolidated assets below $100 billion will also be eligible to obtain capital from the Treasury after a supervisory review.</a:t>
            </a:r>
          </a:p>
          <a:p>
            <a:endParaRPr lang="en-US" dirty="0" smtClean="0"/>
          </a:p>
          <a:p>
            <a:r>
              <a:rPr lang="en-US" b="1" dirty="0" smtClean="0"/>
              <a:t>Housing Stability Program</a:t>
            </a:r>
            <a:endParaRPr lang="en-US" dirty="0" smtClean="0"/>
          </a:p>
          <a:p>
            <a:r>
              <a:rPr lang="en-US" dirty="0" smtClean="0"/>
              <a:t>In conjunction with the FDIC, the GSEs (Freddie</a:t>
            </a:r>
            <a:r>
              <a:rPr lang="en-US" baseline="0" dirty="0" smtClean="0"/>
              <a:t> and Fannie)</a:t>
            </a:r>
            <a:r>
              <a:rPr lang="en-US" dirty="0" smtClean="0"/>
              <a:t>, and the Federal Reserve, the Treasury will develop a comprehensive program to stabilize the housing market.  Sec. </a:t>
            </a:r>
            <a:r>
              <a:rPr lang="en-US" dirty="0" err="1" smtClean="0"/>
              <a:t>Geithner</a:t>
            </a:r>
            <a:r>
              <a:rPr lang="en-US" dirty="0" smtClean="0"/>
              <a:t> provided little detail on the plan, noting its full scope would be announced at a later date.  However, the Treasury has committed $50 billion in TARP for expansion of the FDIC's current loan modification program.  Additionally, the Treasury announced continuation of its efforts to use $600 billion for purchasing of GSE mortgage-backed securities and GSE debt.  Finally, the Treasury will development and implement a program that will require Financial Stability Plan participants to participate in mandatory mortgage modification programs.</a:t>
            </a:r>
          </a:p>
          <a:p>
            <a:endParaRPr lang="en-US" dirty="0" smtClean="0"/>
          </a:p>
          <a:p>
            <a:r>
              <a:rPr lang="en-US" b="1" dirty="0" smtClean="0"/>
              <a:t>TALF Expansion</a:t>
            </a:r>
            <a:endParaRPr lang="en-US" dirty="0" smtClean="0"/>
          </a:p>
          <a:p>
            <a:r>
              <a:rPr lang="en-US" dirty="0" smtClean="0"/>
              <a:t>The Treasury and Federal Reserve will increase the size and scope of the current TALF program. The Treasury has previously committed $20 billion on TARP dollars to implementation of the program to restart commercial lending securitization backed by auto, student, credit card, and Small Business Administration loans.  The Financial Stability Plan will create a "Super TALF" program with up to $100 billion in funds available which may be leveraged to $1 trillion.  Eligible collateral will be expanded to include commercial mortgage-backed securities (CMBS).  In addition, the Treasury will continue to consult with the Federal Reserve regarding possible further expansion of the TALF program to include other asset classes, such as non-Agency residential mortgage-backed securities (RMBS) and assets collateralized by corporate debt.</a:t>
            </a:r>
          </a:p>
          <a:p>
            <a:endParaRPr lang="en-US" dirty="0" smtClean="0"/>
          </a:p>
          <a:p>
            <a:r>
              <a:rPr lang="en-US" b="1" dirty="0" smtClean="0"/>
              <a:t>Small Business and Community Lending Initiative</a:t>
            </a:r>
            <a:endParaRPr lang="en-US" dirty="0" smtClean="0"/>
          </a:p>
          <a:p>
            <a:r>
              <a:rPr lang="en-US" dirty="0" smtClean="0"/>
              <a:t>The Treasury and Small Business Administration (SBA) will develop a program to assist small businesses' credit access.  In addition to inclusion in the TALF program, the federal guarantee on SBA loans will be increased to 90 percent and the approval process will be streamlined to inject capital into small businesses.</a:t>
            </a:r>
          </a:p>
          <a:p>
            <a:r>
              <a:rPr lang="en-US" dirty="0" smtClean="0"/>
              <a:t>In addition to announcement of these new programs, Sec. </a:t>
            </a:r>
            <a:r>
              <a:rPr lang="en-US" dirty="0" err="1" smtClean="0"/>
              <a:t>Geithner</a:t>
            </a:r>
            <a:r>
              <a:rPr lang="en-US" dirty="0" smtClean="0"/>
              <a:t> laid out a plan for increased oversight and transparency for recipients of assistance under the new Treasury program.  Of note, these new standards will not be retroactive to firms that have already received TARP funds.  </a:t>
            </a:r>
          </a:p>
          <a:p>
            <a:endParaRPr lang="en-US" dirty="0" smtClean="0"/>
          </a:p>
          <a:p>
            <a:r>
              <a:rPr lang="en-US" dirty="0" smtClean="0"/>
              <a:t>New requirements include:</a:t>
            </a:r>
          </a:p>
          <a:p>
            <a:endParaRPr lang="en-US" dirty="0" smtClean="0"/>
          </a:p>
          <a:p>
            <a:r>
              <a:rPr lang="en-US" dirty="0" smtClean="0"/>
              <a:t>Adherence to executive compensation standards released last week (</a:t>
            </a:r>
            <a:r>
              <a:rPr lang="en-US" dirty="0" smtClean="0">
                <a:hlinkClick r:id="rId4"/>
              </a:rPr>
              <a:t>http://treas.gov/press/releases/tg15.htm</a:t>
            </a:r>
            <a:r>
              <a:rPr lang="en-US" dirty="0" smtClean="0"/>
              <a:t>);</a:t>
            </a:r>
            <a:br>
              <a:rPr lang="en-US" dirty="0" smtClean="0"/>
            </a:br>
            <a:endParaRPr lang="en-US" dirty="0" smtClean="0"/>
          </a:p>
          <a:p>
            <a:r>
              <a:rPr lang="en-US" dirty="0" smtClean="0"/>
              <a:t>Requirements that recipients submit plans on how government funds will be used to spur additional lending;</a:t>
            </a:r>
            <a:br>
              <a:rPr lang="en-US" dirty="0" smtClean="0"/>
            </a:br>
            <a:r>
              <a:rPr lang="en-US" dirty="0" smtClean="0"/>
              <a:t/>
            </a:r>
            <a:br>
              <a:rPr lang="en-US" dirty="0" smtClean="0"/>
            </a:br>
            <a:r>
              <a:rPr lang="en-US" dirty="0" smtClean="0"/>
              <a:t>Requirements that firms submit monthly reports on their lending broken out by category, showing how many new loans they provided to businesses and consumers and how many asset-backed and mortgage-backed securities they purchased, accompanied by a description of the lending environment in the communities and markets they serve.  These reports will also include a comparison to their most rigorous estimate of what their lending would have been in the absence of government support; and</a:t>
            </a:r>
            <a:br>
              <a:rPr lang="en-US" dirty="0" smtClean="0"/>
            </a:br>
            <a:r>
              <a:rPr lang="en-US" dirty="0" smtClean="0"/>
              <a:t/>
            </a:r>
            <a:br>
              <a:rPr lang="en-US" dirty="0" smtClean="0"/>
            </a:br>
            <a:r>
              <a:rPr lang="en-US" dirty="0" smtClean="0"/>
              <a:t>Limitations on dividends to firms receiving "exceptional assistance" to $0.01 per share quarterly; limitations on stock buybacks, and restrictions on cash acquisitions of healthy firms until government funds have been repaid.</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Review</a:t>
            </a:r>
            <a:r>
              <a:rPr lang="en-US" sz="1200" kern="1200" baseline="0" dirty="0" smtClean="0">
                <a:solidFill>
                  <a:schemeClr val="tx1"/>
                </a:solidFill>
                <a:latin typeface="+mn-lt"/>
                <a:ea typeface="+mn-ea"/>
                <a:cs typeface="+mn-cs"/>
              </a:rPr>
              <a:t> everything at </a:t>
            </a:r>
            <a:r>
              <a:rPr lang="en-US" sz="1200" kern="1200" dirty="0" smtClean="0">
                <a:solidFill>
                  <a:schemeClr val="tx1"/>
                </a:solidFill>
                <a:latin typeface="+mn-lt"/>
                <a:ea typeface="+mn-ea"/>
                <a:cs typeface="+mn-cs"/>
              </a:rPr>
              <a:t>the Financial Reform Team Site -- </a:t>
            </a:r>
            <a:r>
              <a:rPr lang="en-US" sz="1200" u="sng" kern="1200" dirty="0" smtClean="0">
                <a:solidFill>
                  <a:srgbClr val="002060"/>
                </a:solidFill>
                <a:latin typeface="+mn-lt"/>
                <a:ea typeface="+mn-ea"/>
                <a:cs typeface="+mn-cs"/>
                <a:hlinkClick r:id="rId5"/>
              </a:rPr>
              <a:t>http://sharepoint/sites/Federal%20Financial%20Revitalization/default.aspx</a:t>
            </a:r>
            <a:endParaRPr lang="en-US" sz="1200" kern="1200" dirty="0" smtClean="0">
              <a:solidFill>
                <a:srgbClr val="002060"/>
              </a:solidFill>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7884AA7-FF8E-4573-BF03-FAD6162C9B5B}" type="slidenum">
              <a:rPr lang="en-US" smtClean="0"/>
              <a:pPr/>
              <a:t>20</a:t>
            </a:fld>
            <a:endParaRPr lang="en-US" dirty="0"/>
          </a:p>
        </p:txBody>
      </p:sp>
      <p:sp>
        <p:nvSpPr>
          <p:cNvPr id="5" name="Footer Placeholder 4"/>
          <p:cNvSpPr>
            <a:spLocks noGrp="1"/>
          </p:cNvSpPr>
          <p:nvPr>
            <p:ph type="ftr" sz="quarter" idx="4"/>
          </p:nvPr>
        </p:nvSpPr>
        <p:spPr>
          <a:xfrm>
            <a:off x="19050" y="8439150"/>
            <a:ext cx="5667375" cy="665163"/>
          </a:xfrm>
        </p:spPr>
        <p:txBody>
          <a:bodyPr/>
          <a:lstStyle/>
          <a:p>
            <a:r>
              <a:rPr lang="en-US" smtClean="0"/>
              <a:t>© 2009 Microsoft Corporation. All rights reserved.</a:t>
            </a:r>
          </a:p>
          <a:p>
            <a:r>
              <a:rPr lang="en-US" smtClean="0"/>
              <a:t>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a:t>
            </a:r>
          </a:p>
          <a:p>
            <a:r>
              <a:rPr lang="en-US" smtClean="0"/>
              <a:t>Because Microsoft must respond to changing market conditions, it should not be interpreted to be a commitment on the part of Microsoft,</a:t>
            </a:r>
          </a:p>
          <a:p>
            <a:r>
              <a:rPr lang="en-US" smtClean="0"/>
              <a:t>and Microsoft cannot guarantee the accuracy of any information provided after the date of this presentation.</a:t>
            </a:r>
          </a:p>
          <a:p>
            <a:r>
              <a:rPr lang="en-US" smtClean="0"/>
              <a:t>MICROSOFT MAKES NO WARRANTIES, EXPRESS, IMPLIED OR STATUTORY, AS TO THE INFORMATION IN THIS PRESENTATION.</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0" kern="1200" baseline="0" dirty="0" smtClean="0">
                <a:solidFill>
                  <a:schemeClr val="tx1"/>
                </a:solidFill>
                <a:latin typeface="+mn-lt"/>
                <a:ea typeface="+mn-ea"/>
                <a:cs typeface="+mn-cs"/>
              </a:rPr>
              <a:t>Control environment—creating a culture of accountability by establishing a positive and supportive attitude toward improvement and the achievement of established program outcomes. </a:t>
            </a:r>
          </a:p>
          <a:p>
            <a:r>
              <a:rPr lang="en-US" sz="1000" b="0" kern="1200" baseline="0" dirty="0" smtClean="0">
                <a:solidFill>
                  <a:schemeClr val="tx1"/>
                </a:solidFill>
                <a:latin typeface="+mn-lt"/>
                <a:ea typeface="+mn-ea"/>
                <a:cs typeface="+mn-cs"/>
              </a:rPr>
              <a:t>	</a:t>
            </a:r>
          </a:p>
          <a:p>
            <a:r>
              <a:rPr lang="en-US" sz="1000" b="0" kern="1200" baseline="0" dirty="0" smtClean="0">
                <a:solidFill>
                  <a:schemeClr val="tx1"/>
                </a:solidFill>
                <a:latin typeface="+mn-lt"/>
                <a:ea typeface="+mn-ea"/>
                <a:cs typeface="+mn-cs"/>
              </a:rPr>
              <a:t>Risk assessment—performing comprehensive reviews and analyses of program operations to determine if risks exist and the nature and extent of risks have been identified. 	</a:t>
            </a:r>
          </a:p>
          <a:p>
            <a:endParaRPr lang="en-US" sz="1000" b="0" kern="1200" baseline="0" dirty="0" smtClean="0">
              <a:solidFill>
                <a:schemeClr val="tx1"/>
              </a:solidFill>
              <a:latin typeface="+mn-lt"/>
              <a:ea typeface="+mn-ea"/>
              <a:cs typeface="+mn-cs"/>
            </a:endParaRPr>
          </a:p>
          <a:p>
            <a:r>
              <a:rPr lang="en-US" sz="1000" b="0" kern="1200" baseline="0" dirty="0" smtClean="0">
                <a:solidFill>
                  <a:schemeClr val="tx1"/>
                </a:solidFill>
                <a:latin typeface="+mn-lt"/>
                <a:ea typeface="+mn-ea"/>
                <a:cs typeface="+mn-cs"/>
              </a:rPr>
              <a:t>Control activities—taking actions to address identified risk areas and help ensure that management’s decisions and plans are carried out and program objectives are met. 	</a:t>
            </a:r>
          </a:p>
          <a:p>
            <a:endParaRPr lang="en-US" sz="1000" b="0" kern="1200" baseline="0" dirty="0" smtClean="0">
              <a:solidFill>
                <a:schemeClr val="tx1"/>
              </a:solidFill>
              <a:latin typeface="+mn-lt"/>
              <a:ea typeface="+mn-ea"/>
              <a:cs typeface="+mn-cs"/>
            </a:endParaRPr>
          </a:p>
          <a:p>
            <a:r>
              <a:rPr lang="en-US" sz="1000" b="0" kern="1200" baseline="0" dirty="0" smtClean="0">
                <a:solidFill>
                  <a:schemeClr val="tx1"/>
                </a:solidFill>
                <a:latin typeface="+mn-lt"/>
                <a:ea typeface="+mn-ea"/>
                <a:cs typeface="+mn-cs"/>
              </a:rPr>
              <a:t>Information and communication—using and sharing relevant, reliable, and timely financial and nonfinancial information in managing programs. </a:t>
            </a:r>
          </a:p>
          <a:p>
            <a:r>
              <a:rPr lang="en-US" sz="1000" b="0" kern="1200" baseline="0" dirty="0" smtClean="0">
                <a:solidFill>
                  <a:schemeClr val="tx1"/>
                </a:solidFill>
                <a:latin typeface="+mn-lt"/>
                <a:ea typeface="+mn-ea"/>
                <a:cs typeface="+mn-cs"/>
              </a:rPr>
              <a:t>	</a:t>
            </a:r>
          </a:p>
          <a:p>
            <a:r>
              <a:rPr lang="en-US" sz="1000" b="0" kern="1200" baseline="0" dirty="0" smtClean="0">
                <a:solidFill>
                  <a:schemeClr val="tx1"/>
                </a:solidFill>
                <a:latin typeface="+mn-lt"/>
                <a:ea typeface="+mn-ea"/>
                <a:cs typeface="+mn-cs"/>
              </a:rPr>
              <a:t>Monitoring—tracking improvement initiatives over time and identifying additional actions needed to further improve program efficiency and effectiveness. </a:t>
            </a:r>
            <a:r>
              <a:rPr lang="en-US" sz="1200" b="1" kern="1200" baseline="0" dirty="0" smtClean="0">
                <a:solidFill>
                  <a:schemeClr val="tx1"/>
                </a:solidFill>
                <a:latin typeface="+mn-lt"/>
                <a:ea typeface="+mn-ea"/>
                <a:cs typeface="+mn-cs"/>
              </a:rPr>
              <a:t>	</a:t>
            </a:r>
          </a:p>
          <a:p>
            <a:endParaRPr lang="en-US" dirty="0"/>
          </a:p>
        </p:txBody>
      </p:sp>
      <p:sp>
        <p:nvSpPr>
          <p:cNvPr id="4" name="Date Placeholder 3"/>
          <p:cNvSpPr>
            <a:spLocks noGrp="1"/>
          </p:cNvSpPr>
          <p:nvPr>
            <p:ph type="dt" idx="10"/>
          </p:nvPr>
        </p:nvSpPr>
        <p:spPr/>
        <p:txBody>
          <a:bodyPr/>
          <a:lstStyle/>
          <a:p>
            <a:fld id="{42AEED36-3F67-474E-AEB0-FAE9EF5A1F98}" type="datetime8">
              <a:rPr lang="en-US" smtClean="0"/>
              <a:pPr/>
              <a:t>5/21/2009 10:10 AM</a:t>
            </a:fld>
            <a:endParaRPr lang="en-US" dirty="0"/>
          </a:p>
        </p:txBody>
      </p:sp>
      <p:sp>
        <p:nvSpPr>
          <p:cNvPr id="5" name="Footer Placeholder 4"/>
          <p:cNvSpPr>
            <a:spLocks noGrp="1"/>
          </p:cNvSpPr>
          <p:nvPr>
            <p:ph type="ftr" sz="quarter" idx="11"/>
          </p:nvPr>
        </p:nvSpPr>
        <p:spPr/>
        <p:txBody>
          <a:bodyPr/>
          <a:lstStyle/>
          <a:p>
            <a:r>
              <a:rPr lang="en-US" smtClean="0"/>
              <a:t>© 2009 Microsoft Corporation. All rights reserved.</a:t>
            </a:r>
          </a:p>
          <a:p>
            <a:r>
              <a:rPr lang="en-US" smtClean="0"/>
              <a:t>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a:t>
            </a:r>
          </a:p>
          <a:p>
            <a:r>
              <a:rPr lang="en-US" smtClean="0"/>
              <a:t>Because Microsoft must respond to changing market conditions, it should not be interpreted to be a commitment on the part of Microsoft,</a:t>
            </a:r>
          </a:p>
          <a:p>
            <a:r>
              <a:rPr lang="en-US" smtClean="0"/>
              <a:t>and Microsoft cannot guarantee the accuracy of any information provided after the date of this presentation.</a:t>
            </a:r>
          </a:p>
          <a:p>
            <a:r>
              <a:rPr lang="en-US" smtClean="0"/>
              <a:t>MICROSOFT MAKES NO WARRANTIES, EXPRESS, IMPLIED OR STATUTORY, AS TO THE INFORMATION IN THIS PRESENTATION.</a:t>
            </a:r>
            <a:endParaRPr lang="en-US" dirty="0"/>
          </a:p>
        </p:txBody>
      </p:sp>
      <p:sp>
        <p:nvSpPr>
          <p:cNvPr id="6" name="Slide Number Placeholder 5"/>
          <p:cNvSpPr>
            <a:spLocks noGrp="1"/>
          </p:cNvSpPr>
          <p:nvPr>
            <p:ph type="sldNum" sz="quarter" idx="12"/>
          </p:nvPr>
        </p:nvSpPr>
        <p:spPr/>
        <p:txBody>
          <a:bodyPr/>
          <a:lstStyle/>
          <a:p>
            <a:fld id="{37B64579-3B40-4BBC-9D70-91F24619146A}"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Key Message: Risk Mgmt needs scorecards, dashboards,</a:t>
            </a:r>
            <a:r>
              <a:rPr lang="de-DE" baseline="0" dirty="0" smtClean="0"/>
              <a:t> for real time r</a:t>
            </a:r>
            <a:r>
              <a:rPr lang="de-DE" dirty="0" smtClean="0"/>
              <a:t>isk</a:t>
            </a:r>
            <a:r>
              <a:rPr lang="de-DE" baseline="0" dirty="0" smtClean="0"/>
              <a:t> reporting, and visualization with simple user friendly integrated suite. </a:t>
            </a:r>
          </a:p>
          <a:p>
            <a:r>
              <a:rPr lang="de-DE" baseline="0" dirty="0" smtClean="0"/>
              <a:t>Microsoft has introduced its BI stack (PerformancePoint Server) that integrates the earlier Business scorecard Manager, ProClarity analaytics acqusition and SQL SRS. </a:t>
            </a:r>
          </a:p>
          <a:p>
            <a:endParaRPr lang="de-DE" dirty="0" smtClean="0"/>
          </a:p>
          <a:p>
            <a:r>
              <a:rPr lang="de-DE" dirty="0" smtClean="0"/>
              <a:t>PerformancePoint</a:t>
            </a:r>
            <a:r>
              <a:rPr lang="de-DE" baseline="0" dirty="0" smtClean="0"/>
              <a:t> is a great tool for overall performance management as Risk and Corp Perf Mgmt converge. </a:t>
            </a:r>
          </a:p>
        </p:txBody>
      </p:sp>
      <p:sp>
        <p:nvSpPr>
          <p:cNvPr id="4" name="Slide Number Placeholder 3"/>
          <p:cNvSpPr>
            <a:spLocks noGrp="1"/>
          </p:cNvSpPr>
          <p:nvPr>
            <p:ph type="sldNum" sz="quarter" idx="10"/>
          </p:nvPr>
        </p:nvSpPr>
        <p:spPr/>
        <p:txBody>
          <a:bodyPr/>
          <a:lstStyle/>
          <a:p>
            <a:pPr>
              <a:defRPr/>
            </a:pPr>
            <a:fld id="{B8AFD455-628A-4774-A869-0D8C3E859A18}" type="slidenum">
              <a:rPr lang="en-US" smtClean="0"/>
              <a:pPr>
                <a:defRPr/>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3" name="Slide Number Placeholder 3"/>
          <p:cNvSpPr>
            <a:spLocks noGrp="1"/>
          </p:cNvSpPr>
          <p:nvPr>
            <p:ph type="sldNum" sz="quarter" idx="5"/>
          </p:nvPr>
        </p:nvSpPr>
        <p:spPr bwMode="auto">
          <a:ln>
            <a:miter lim="800000"/>
            <a:headEnd/>
            <a:tailEnd/>
          </a:ln>
        </p:spPr>
        <p:txBody>
          <a:bodyPr/>
          <a:lstStyle/>
          <a:p>
            <a:fld id="{18881E65-977D-41CF-9806-F6DCC196052D}" type="slidenum">
              <a:rPr lang="en-US"/>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BDB6B286-B0DE-48C1-BC00-F61F1CF197A8}" type="slidenum">
              <a:rPr lang="en-US"/>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535F7F23-076B-49C0-ABF1-8B9697C5C9E3}" type="slidenum">
              <a:rPr lang="en-US" smtClean="0"/>
              <a:pPr>
                <a:defRPr/>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5F7F23-076B-49C0-ABF1-8B9697C5C9E3}" type="slidenum">
              <a:rPr lang="en-US" smtClean="0">
                <a:solidFill>
                  <a:prstClr val="black"/>
                </a:solidFill>
              </a:rPr>
              <a:pPr>
                <a:defRPr/>
              </a:pPr>
              <a:t>31</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5/21/2009 10:10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 we see a sample of the home portal</a:t>
            </a:r>
            <a:r>
              <a:rPr lang="en-US" baseline="0" dirty="0" smtClean="0"/>
              <a:t> for all employees responsible for the economic stimulus package.  The portal contains many of the resource and background links needed for an information worker in an SLG entity to: obtain information about the stimulus programs; a shared repository for “a single version of the truth” documents so all staff are working on the same information; a task area for updates; internal wiki and shared information sites; and any other details that your government organization would like to customize.  As a common home portal, you can change any of the details reported here as your standard template, and then any of your employees can also customize it to match their exact needs – while still maintaining one common version of the truth.</a:t>
            </a:r>
          </a:p>
          <a:p>
            <a:endParaRPr lang="en-US" baseline="0" dirty="0" smtClean="0"/>
          </a:p>
          <a:p>
            <a:r>
              <a:rPr lang="en-US" baseline="0" dirty="0" smtClean="0"/>
              <a:t>The home page is a centralized location that is the pulse of the stimulus activities as it relates to a particular state. At a glance you can see performance indicators showing the statuses of incoming and outgoing funds, links to relevant stimulus sites and information, RSS feeds, centralized document store …etc. From this page you can drill down to relevant details of items of interest.</a:t>
            </a:r>
          </a:p>
          <a:p>
            <a:endParaRPr lang="en-US" baseline="0" dirty="0" smtClean="0"/>
          </a:p>
          <a:p>
            <a:r>
              <a:rPr lang="en-US" baseline="0" dirty="0" smtClean="0"/>
              <a:t>On the next couple of slides I’ll show the rest of this home page.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 I have scrolled to the bottom of the home page and find</a:t>
            </a:r>
            <a:r>
              <a:rPr lang="en-US" baseline="0" dirty="0" smtClean="0"/>
              <a:t> many additional sources of information and contacts.  On the left hand side I find an up to date listing of all of the federal agency sites dedicated to the Economic Stimulus program.  Instead of having to search for them on multiple pages on the federal recovery site, you are able to find all of the links you need right here on the home page.</a:t>
            </a:r>
          </a:p>
          <a:p>
            <a:endParaRPr lang="en-US" baseline="0" dirty="0" smtClean="0"/>
          </a:p>
          <a:p>
            <a:r>
              <a:rPr lang="en-US" baseline="0" dirty="0" smtClean="0"/>
              <a:t>As a common repository for all recovery act guidance, we have a library established on the right side of the portal.  As new requirements are issued they can be added to this library so every employee has one common place to find the latest updates.</a:t>
            </a:r>
          </a:p>
          <a:p>
            <a:endParaRPr lang="en-US" baseline="0" dirty="0" smtClean="0"/>
          </a:p>
          <a:p>
            <a:r>
              <a:rPr lang="en-US" baseline="0" dirty="0" smtClean="0"/>
              <a:t>Below that section we have included links to critical maps and graphical content related to the stimulus package – since we know that a picture is worth 1,000 words.  I’m show you our mapping integration a little later in the demonstration.</a:t>
            </a:r>
          </a:p>
          <a:p>
            <a:endParaRPr lang="en-US" baseline="0" dirty="0" smtClean="0"/>
          </a:p>
          <a:p>
            <a:r>
              <a:rPr lang="en-US" baseline="0" dirty="0" smtClean="0"/>
              <a:t>Next are links to the main social networking sites.  These have become a popular way for many of your citizens to keep up to date on their government operations so we have put place holders here for you.</a:t>
            </a:r>
          </a:p>
          <a:p>
            <a:endParaRPr lang="en-US" baseline="0" dirty="0" smtClean="0"/>
          </a:p>
          <a:p>
            <a:r>
              <a:rPr lang="en-US" baseline="0" dirty="0" smtClean="0"/>
              <a:t>And finally on the bottom right corner we have started to build a list of key contacts as they are identified throughout the economic stimulus package.  You can continue to add to our links and even put your own internal contacts in this list so they are all easy to find.</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Back in the center of the home page I had an area called Recovery Act Processes, which is where</a:t>
            </a:r>
            <a:r>
              <a:rPr lang="en-US" baseline="0" dirty="0" smtClean="0"/>
              <a:t> we can highlight key time frames and deadlines in an easy to follow format.  I’ve expanded that section here for you to more easily see the content, and what you see is we are initially tracking our ARRA certification processes – both at the state and the DOT levels.  </a:t>
            </a:r>
          </a:p>
          <a:p>
            <a:endParaRPr lang="en-US" baseline="0" dirty="0" smtClean="0"/>
          </a:p>
          <a:p>
            <a:r>
              <a:rPr lang="en-US" baseline="0" dirty="0" smtClean="0"/>
              <a:t>Stimulus360 allows you to easily add additional key dates and timeframes by simply filling out an easy to use web form.</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With so much of the Stimulus data scattered across many different government web sites, we knew that many internet searches for information would need to be a core function of working with the stimulus program.  We have implemented a targeted Live Search which allows you to find exactly what you need without retrieving every possible non-government site that uses the stimulus terms.  If you want to do a broad internet search you still can, but we found this targeted search to be much more beneficial to the Economic Stimulus staff.</a:t>
            </a:r>
          </a:p>
          <a:p>
            <a:endParaRPr lang="en-US" baseline="0" dirty="0" smtClean="0"/>
          </a:p>
          <a:p>
            <a:r>
              <a:rPr lang="en-US" baseline="0" dirty="0" smtClean="0"/>
              <a:t>In this example, I entered the word “</a:t>
            </a:r>
            <a:r>
              <a:rPr lang="en-US" baseline="0" dirty="0" err="1" smtClean="0"/>
              <a:t>medicaid</a:t>
            </a:r>
            <a:r>
              <a:rPr lang="en-US" baseline="0" dirty="0" smtClean="0"/>
              <a:t>” and immediately received a summary list of links that address Medicaid from the federal agencies managing the stimulus funds.  Just having this tool allowed me to eliminate going to the HHS main web site, then finding the stimulus page, and then searching for </a:t>
            </a:r>
            <a:r>
              <a:rPr lang="en-US" baseline="0" dirty="0" err="1" smtClean="0"/>
              <a:t>medicaid</a:t>
            </a:r>
            <a:r>
              <a:rPr lang="en-US" baseline="0" dirty="0" smtClean="0"/>
              <a:t>.  I was able to do it all right from the Stimulus360 home page!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 page shows a sample of how a state could track their Economic Stimulus funds in the initials phases.  On the left hand</a:t>
            </a:r>
            <a:r>
              <a:rPr lang="en-US" baseline="0" dirty="0" smtClean="0"/>
              <a:t> side we see a “jobs created” performance measure to keep track of the jobs as they are reported.  In the center and right side we track the state level funds requested vs. the maximum available – making sure that your state receives all of the funds available and meets the mandatory deadlines.</a:t>
            </a:r>
          </a:p>
          <a:p>
            <a:endParaRPr lang="en-US" baseline="0" dirty="0" smtClean="0"/>
          </a:p>
          <a:p>
            <a:r>
              <a:rPr lang="en-US" baseline="0" dirty="0" smtClean="0"/>
              <a:t>To keep this solution simple and flexible to use, at the bottom we are showing the Stimulus funds displayed in an Excel web access window.  By using Excel as a web or “cloud based access” point this prevents multiple different versions of the data being created and then quickly falling out of sync with each other.  By pulling the latest common data whenever this screen is opened in a web browser, you insure that everyone is working from the same data.</a:t>
            </a:r>
          </a:p>
          <a:p>
            <a:endParaRPr lang="en-US" baseline="0" dirty="0" smtClean="0"/>
          </a:p>
          <a:p>
            <a:r>
              <a:rPr lang="en-US" baseline="0" dirty="0" smtClean="0"/>
              <a:t>This solution is also designed to allow you to pull your data from any financial system to integrate into this platform.</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 this screen I’ve</a:t>
            </a:r>
            <a:r>
              <a:rPr lang="en-US" baseline="0" dirty="0" smtClean="0"/>
              <a:t> simply expanded the center section of the funding scorecard to allow me to see all of the sources.</a:t>
            </a:r>
          </a:p>
          <a:p>
            <a:endParaRPr lang="en-US" baseline="0" dirty="0" smtClean="0"/>
          </a:p>
          <a:p>
            <a:r>
              <a:rPr lang="en-US" baseline="0" dirty="0" smtClean="0"/>
              <a:t>Everything that I do in this portal is from a simple web page interface so there is no steep learning curve for your users to get this quickly up and running.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9C5EFD96-1519-4793-B955-55E04135BA95}" type="slidenum">
              <a:rPr lang="en-US"/>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 order to help you manage the impact of the</a:t>
            </a:r>
            <a:r>
              <a:rPr lang="en-US" baseline="0" dirty="0" smtClean="0"/>
              <a:t> Stimulus funds across the state, this example allows for a side by side county comparison of your most recent unemployment data compared to the Stimulus funds distributed by county.  This type of comparison could also be made by congressional or legislative districts.</a:t>
            </a:r>
          </a:p>
          <a:p>
            <a:endParaRPr lang="en-US" baseline="0" dirty="0" smtClean="0"/>
          </a:p>
          <a:p>
            <a:r>
              <a:rPr lang="en-US" baseline="0" dirty="0" smtClean="0"/>
              <a:t>On the left hand side we see the most recent unemployment rate by county in a heat map to easily show the differences in various parts of the state.  As in our earlier example, we have made this data source an Excel web access view so your staff can easily update this summary whenever you receive more current data.</a:t>
            </a:r>
          </a:p>
          <a:p>
            <a:endParaRPr lang="en-US" baseline="0" dirty="0" smtClean="0"/>
          </a:p>
          <a:p>
            <a:r>
              <a:rPr lang="en-US" baseline="0" dirty="0" smtClean="0"/>
              <a:t>On the right hand side we see the distribution of the Stimulus funds in another heat map.  </a:t>
            </a:r>
          </a:p>
          <a:p>
            <a:endParaRPr lang="en-US" baseline="0" dirty="0" smtClean="0"/>
          </a:p>
          <a:p>
            <a:r>
              <a:rPr lang="en-US" baseline="0" dirty="0" smtClean="0"/>
              <a:t>At the bottom of the screen we see the Excel data source driving these maps, and I will show that in more detail on the next slide. </a:t>
            </a:r>
          </a:p>
          <a:p>
            <a:endParaRPr lang="en-US" baseline="0" dirty="0" smtClean="0"/>
          </a:p>
          <a:p>
            <a:r>
              <a:rPr lang="en-US" baseline="0" dirty="0" smtClean="0"/>
              <a:t>As an enhancement to the mapping component, as you award projects and you maintain address information with each project their details could also be located and displayed on the map – all the way down to a street level view of the project.</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Access the full power of Virtual Earth as you manage your Economic</a:t>
            </a:r>
            <a:r>
              <a:rPr lang="en-US" baseline="0" dirty="0" smtClean="0"/>
              <a:t> Stimulus funds!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Here is an enlarged view of the Excel Services web screen.  We have given you the ability to distribute the funds by county through a weighted measurement system.  For example</a:t>
            </a:r>
            <a:r>
              <a:rPr lang="en-US" baseline="0" dirty="0" smtClean="0">
                <a:solidFill>
                  <a:srgbClr val="FF0000"/>
                </a:solidFill>
              </a:rPr>
              <a:t>, </a:t>
            </a:r>
            <a:r>
              <a:rPr lang="en-US" b="1" baseline="0" dirty="0" smtClean="0">
                <a:solidFill>
                  <a:srgbClr val="FF0000"/>
                </a:solidFill>
              </a:rPr>
              <a:t>if you want to insure that you are prioritizing job related Stimulus funds to your areas of highest unemployment you can use the Excel spreadsheet for projecting a number of “what if” scenarios.</a:t>
            </a:r>
          </a:p>
          <a:p>
            <a:endParaRPr lang="en-US" baseline="0" dirty="0" smtClean="0"/>
          </a:p>
          <a:p>
            <a:r>
              <a:rPr lang="en-US" baseline="0" dirty="0" smtClean="0"/>
              <a:t>The heat map portion of the columns helps you identify where you are making your maximum efforts.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Everything I showed</a:t>
            </a:r>
            <a:r>
              <a:rPr lang="en-US" baseline="0" dirty="0" smtClean="0"/>
              <a:t> so far was the high level view of your stimulus funds.  Now we are going to move down into the specific project and fund tracking required by the program.  This screen shows how we can use our familiar Microsoft Outlook email client as a front end to the detailed project tracking.</a:t>
            </a:r>
          </a:p>
          <a:p>
            <a:endParaRPr lang="en-US" baseline="0" dirty="0" smtClean="0"/>
          </a:p>
          <a:p>
            <a:r>
              <a:rPr lang="en-US" baseline="0" dirty="0" smtClean="0"/>
              <a:t>One of the keys to implementing Stimulus360 so quickly is we want your staff to use the tools that they are already trained to use and familiar with.</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After handling the incoming funds, our solution turns to addressing all aspects of outgoing funds. This includes grants, requested projects, awarded projects , reporting requirements, management and tracking. The state will be able to centralize the management of the stimulus funds in one</a:t>
            </a:r>
            <a:r>
              <a:rPr lang="en-US" baseline="0" dirty="0" smtClean="0"/>
              <a:t> collaborative environment that represents one version of the truth and allows quick response in a dynamically changing environment.</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are seeing a sample summary screen of the various projects approved for stimulus funding.  We want to track and identify each project’s funding source(s) through this process.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 I have opened up a project for this detailed project funding source screen I am able</a:t>
            </a:r>
            <a:r>
              <a:rPr lang="en-US" baseline="0" dirty="0" smtClean="0"/>
              <a:t> to identify the exact source(s) of funds for all stimulus projects, the account and authorization codes, and anything else I need as required data to report on both funds management and job creation and retention.  We wanted to make sure that what we provide to you is based upon a flexible design so as additional federal/state requirements are released, the system can be updated without requiring an extensive rebuilding.</a:t>
            </a:r>
          </a:p>
          <a:p>
            <a:endParaRPr lang="en-US" baseline="0" dirty="0" smtClean="0"/>
          </a:p>
          <a:p>
            <a:r>
              <a:rPr lang="en-US" baseline="0" dirty="0" smtClean="0"/>
              <a:t>We also use drop down choice lists whenever possible so the staff working with the Stimulus funds doesn’t have to look up account and program codes and run the risk of making a typo.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Look at the left hand side menu: For every project awarded, complete</a:t>
            </a:r>
            <a:r>
              <a:rPr lang="en-US" baseline="0" dirty="0" smtClean="0"/>
              <a:t> details are kept including the activities, workflows, history and funding sources. Also, you can filter on the projects by type, date …etc</a:t>
            </a:r>
          </a:p>
          <a:p>
            <a:r>
              <a:rPr lang="en-US" baseline="0" dirty="0" smtClean="0"/>
              <a:t>Every project has certain metrics associated with it and all data is aggregated to the dashboard into a nice visual that shows performance and impact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Stimulus360</a:t>
            </a:r>
            <a:r>
              <a:rPr lang="en-US" baseline="0" dirty="0" smtClean="0"/>
              <a:t> has a spatial component to allow for visualizing location-based components. As such, users can use the full power of Virtual Earth to view project locations and details ..etc.</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 is a sample of the reporting aspect of Stimulus360: Major communications.  This is a</a:t>
            </a:r>
            <a:r>
              <a:rPr lang="en-US" baseline="0" dirty="0" smtClean="0"/>
              <a:t> sample screen on generating a press release or announcement.  This can be customized to whatever needs you have, and it can be mail merged to a list of press contacts/news sources that you maintain in your tradition distribution methods.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fld id="{E36FE710-F0D0-454D-8FFB-EAD017FF7662}" type="slidenum">
              <a:rPr lang="en-US"/>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Here is a sample of another reporting aspect of Stimulus360 – the mandatory weekly reports.  As with the press releases, you can customize this</a:t>
            </a:r>
            <a:r>
              <a:rPr lang="en-US" baseline="0" dirty="0" smtClean="0"/>
              <a:t> format to match your exact needs.  Everything generated through the system will be tracked in this one central repository, along with the individual projects and funds tracking.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critical part of the Stimulus</a:t>
            </a:r>
            <a:r>
              <a:rPr lang="en-US" baseline="0" dirty="0" smtClean="0"/>
              <a:t> program is insuring that you file all of the mandatory reports – weekly, bi-weekly, monthly, quarterly, project based, etc.  By having Stimulus360 be your central repository for all project information, you are able to automatically generate such reports without needing to rekey any information.</a:t>
            </a:r>
          </a:p>
          <a:p>
            <a:endParaRPr lang="en-US" baseline="0" dirty="0" smtClean="0"/>
          </a:p>
          <a:p>
            <a:r>
              <a:rPr lang="en-US" baseline="0" dirty="0" smtClean="0"/>
              <a:t>Here is a sample of a mandatory ARRA monthly report completed through Stimulus360.</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43000" y="685800"/>
            <a:ext cx="4572000" cy="3429000"/>
          </a:xfrm>
          <a:ln/>
        </p:spPr>
      </p:sp>
      <p:sp>
        <p:nvSpPr>
          <p:cNvPr id="44035" name="Notes Placeholder 2"/>
          <p:cNvSpPr>
            <a:spLocks noGrp="1"/>
          </p:cNvSpPr>
          <p:nvPr>
            <p:ph type="body" idx="1"/>
          </p:nvPr>
        </p:nvSpPr>
        <p:spPr>
          <a:xfrm>
            <a:off x="414340" y="3798890"/>
            <a:ext cx="6021387" cy="890270"/>
          </a:xfrm>
          <a:noFill/>
          <a:ln/>
        </p:spPr>
        <p:txBody>
          <a:bodyPr/>
          <a:lstStyle/>
          <a:p>
            <a:pPr eaLnBrk="1" hangingPunct="1"/>
            <a:endParaRPr lang="en-US" dirty="0" smtClean="0">
              <a:latin typeface="Arial" pitchFamily="34" charset="0"/>
              <a:cs typeface="Arial" pitchFamily="34" charset="0"/>
            </a:endParaRPr>
          </a:p>
        </p:txBody>
      </p:sp>
      <p:sp>
        <p:nvSpPr>
          <p:cNvPr id="44036" name="Slide Number Placeholder 3"/>
          <p:cNvSpPr>
            <a:spLocks noGrp="1"/>
          </p:cNvSpPr>
          <p:nvPr>
            <p:ph type="sldNum" sz="quarter" idx="5"/>
          </p:nvPr>
        </p:nvSpPr>
        <p:spPr>
          <a:noFill/>
        </p:spPr>
        <p:txBody>
          <a:bodyPr/>
          <a:lstStyle/>
          <a:p>
            <a:pPr defTabSz="906535"/>
            <a:fld id="{D771A333-56B7-4806-A018-9E7C84EB7130}" type="slidenum">
              <a:rPr lang="en-US" smtClean="0">
                <a:latin typeface="Arial" pitchFamily="34" charset="0"/>
                <a:cs typeface="Arial" pitchFamily="34" charset="0"/>
              </a:rPr>
              <a:pPr defTabSz="906535"/>
              <a:t>55</a:t>
            </a:fld>
            <a:endParaRPr lang="en-US" dirty="0"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 have three types of deployment</a:t>
            </a:r>
            <a:r>
              <a:rPr lang="en-US" baseline="0" dirty="0" smtClean="0"/>
              <a:t> scenarios for Stimulus360.  First we are offering all of the templates/codes available by download to the customer.  The customer will take the code and install it in their environment.</a:t>
            </a:r>
          </a:p>
          <a:p>
            <a:endParaRPr lang="en-US" baseline="0" dirty="0" smtClean="0"/>
          </a:p>
          <a:p>
            <a:r>
              <a:rPr lang="en-US" baseline="0" dirty="0" smtClean="0"/>
              <a:t>The second option is for the customer to have the equipment on their site and have a hosting provider manage it.  </a:t>
            </a:r>
          </a:p>
          <a:p>
            <a:endParaRPr lang="en-US" baseline="0" dirty="0" smtClean="0"/>
          </a:p>
          <a:p>
            <a:r>
              <a:rPr lang="en-US" baseline="0" dirty="0" smtClean="0"/>
              <a:t>The third option is for a totally hosted solution.  This option provides Stimulus360 at a per user per month fee.  The minimum numbers of users is expected to be 100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smtClean="0"/>
              <a:t>Microsoft Public Sector</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5/21/2009 10:10 AM</a:t>
            </a:fld>
            <a:endParaRPr lang="en-US"/>
          </a:p>
        </p:txBody>
      </p:sp>
      <p:sp>
        <p:nvSpPr>
          <p:cNvPr id="7" name="Footer Placeholder 5"/>
          <p:cNvSpPr>
            <a:spLocks noGrp="1"/>
          </p:cNvSpPr>
          <p:nvPr>
            <p:ph type="ftr" sz="quarter" idx="4"/>
          </p:nvPr>
        </p:nvSpPr>
        <p:spPr>
          <a:xfrm>
            <a:off x="0" y="8685213"/>
            <a:ext cx="6172200" cy="457200"/>
          </a:xfrm>
        </p:spPr>
        <p:txBody>
          <a:bodyPr/>
          <a:lstStyle/>
          <a:p>
            <a:r>
              <a:rPr lang="en-US" smtClean="0">
                <a:solidFill>
                  <a:srgbClr val="000000"/>
                </a:solidFill>
              </a:rPr>
              <a:t>© 2009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5/21/2009 10:10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59" name="Slide Number Placeholder 3"/>
          <p:cNvSpPr>
            <a:spLocks noGrp="1"/>
          </p:cNvSpPr>
          <p:nvPr>
            <p:ph type="sldNum" sz="quarter" idx="5"/>
          </p:nvPr>
        </p:nvSpPr>
        <p:spPr bwMode="auto">
          <a:ln>
            <a:miter lim="800000"/>
            <a:headEnd/>
            <a:tailEnd/>
          </a:ln>
        </p:spPr>
        <p:txBody>
          <a:bodyPr/>
          <a:lstStyle/>
          <a:p>
            <a:fld id="{B4F1FFC1-0B1C-4108-BC0F-4ABC82F12FFF}" type="slidenum">
              <a:rPr lang="en-US"/>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4CB1EE3-57B1-4247-B3C3-F56BD7A1BC91}" type="slidenum">
              <a:rPr lang="en-US" sz="1200">
                <a:solidFill>
                  <a:schemeClr val="tx1"/>
                </a:solidFill>
                <a:latin typeface="Calibri" pitchFamily="34" charset="0"/>
              </a:rPr>
              <a:pPr algn="r"/>
              <a:t>9</a:t>
            </a:fld>
            <a:endParaRPr lang="en-US" sz="1200">
              <a:solidFill>
                <a:schemeClr val="tx1"/>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03145856-E7F0-4DC4-A77F-76C08622A3F7}" type="slidenum">
              <a:rPr lang="en-US" sz="1200">
                <a:solidFill>
                  <a:schemeClr val="tx1"/>
                </a:solidFill>
                <a:latin typeface="Calibri" pitchFamily="34" charset="0"/>
              </a:rPr>
              <a:pPr algn="r"/>
              <a:t>10</a:t>
            </a:fld>
            <a:endParaRPr lang="en-US" sz="1200">
              <a:solidFill>
                <a:schemeClr val="tx1"/>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3" name="Slide Number Placeholder 3"/>
          <p:cNvSpPr>
            <a:spLocks noGrp="1"/>
          </p:cNvSpPr>
          <p:nvPr>
            <p:ph type="sldNum" sz="quarter" idx="5"/>
          </p:nvPr>
        </p:nvSpPr>
        <p:spPr bwMode="auto">
          <a:ln>
            <a:miter lim="800000"/>
            <a:headEnd/>
            <a:tailEnd/>
          </a:ln>
        </p:spPr>
        <p:txBody>
          <a:bodyPr/>
          <a:lstStyle/>
          <a:p>
            <a:fld id="{1291C351-2F05-49D1-BB53-535C0AF9C4C9}"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1" name="Slide Number Placeholder 3"/>
          <p:cNvSpPr>
            <a:spLocks noGrp="1"/>
          </p:cNvSpPr>
          <p:nvPr>
            <p:ph type="sldNum" sz="quarter" idx="5"/>
          </p:nvPr>
        </p:nvSpPr>
        <p:spPr bwMode="auto">
          <a:ln>
            <a:miter lim="800000"/>
            <a:headEnd/>
            <a:tailEnd/>
          </a:ln>
        </p:spPr>
        <p:txBody>
          <a:bodyPr/>
          <a:lstStyle/>
          <a:p>
            <a:fld id="{DE347C77-6E6D-48DC-ABCE-B5B1080CE989}"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905000"/>
            <a:ext cx="8077200" cy="1409700"/>
          </a:xfrm>
          <a:ln algn="ctr"/>
        </p:spPr>
        <p:txBody>
          <a:bodyPr anchor="ct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685800" y="4384675"/>
            <a:ext cx="8077200" cy="530225"/>
          </a:xfrm>
        </p:spPr>
        <p:txBody>
          <a:bodyPr/>
          <a:lstStyle>
            <a:lvl1pPr marL="0" indent="0">
              <a:spcBef>
                <a:spcPct val="0"/>
              </a:spcBef>
              <a:buFont typeface="Wingdings 2" pitchFamily="18" charset="2"/>
              <a:buNone/>
              <a:defRPr>
                <a:effectLst>
                  <a:outerShdw blurRad="38100" dist="38100" dir="2700000" algn="tl">
                    <a:srgbClr val="000000"/>
                  </a:outerShdw>
                </a:effectLst>
                <a:latin typeface="Segoe"/>
              </a:defRPr>
            </a:lvl1pPr>
          </a:lstStyle>
          <a:p>
            <a:r>
              <a:rPr lang="en-US"/>
              <a:t>Click to edit Master subtitle style</a:t>
            </a:r>
          </a:p>
        </p:txBody>
      </p:sp>
      <p:pic>
        <p:nvPicPr>
          <p:cNvPr id="18446" name="Picture 14" descr="Microsoft logo and tagline"/>
          <p:cNvPicPr>
            <a:picLocks noChangeAspect="1" noChangeArrowheads="1"/>
          </p:cNvPicPr>
          <p:nvPr userDrawn="1"/>
        </p:nvPicPr>
        <p:blipFill>
          <a:blip r:embed="rId2" cstate="print"/>
          <a:srcRect r="23453" b="40285"/>
          <a:stretch>
            <a:fillRect/>
          </a:stretch>
        </p:blipFill>
        <p:spPr bwMode="auto">
          <a:xfrm>
            <a:off x="7820025" y="6523038"/>
            <a:ext cx="1203325" cy="20320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28600"/>
            <a:ext cx="2101850" cy="340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156325" cy="340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7508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29088" cy="2214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2488" y="1417638"/>
            <a:ext cx="4129087" cy="103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2488" y="2600325"/>
            <a:ext cx="4129087" cy="103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6" y="1587500"/>
            <a:ext cx="7781394" cy="750205"/>
          </a:xfrm>
          <a:ln algn="ctr"/>
        </p:spPr>
        <p:txBody>
          <a:bodyPr lIns="0" tIns="0" rIns="0" bIns="0" anchor="b"/>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6" y="4373562"/>
            <a:ext cx="7770811" cy="473207"/>
          </a:xfrm>
        </p:spPr>
        <p:txBody>
          <a:bodyPr lIns="0" tIns="0" rIns="0" bIns="0" anchor="b"/>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Demo Video etc slides">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6" y="2529417"/>
            <a:ext cx="7781394" cy="750205"/>
          </a:xfrm>
          <a:ln algn="ctr"/>
        </p:spPr>
        <p:txBody>
          <a:bodyPr lIns="0" tIns="0" rIns="0" bIns="0" anchor="b"/>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6" y="4489979"/>
            <a:ext cx="7770811" cy="473207"/>
          </a:xfrm>
        </p:spPr>
        <p:txBody>
          <a:bodyPr lIns="0" tIns="0" rIns="0" bIns="0" anchor="b"/>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fontAlgn="base">
              <a:lnSpc>
                <a:spcPct val="90000"/>
              </a:lnSpc>
              <a:spcBef>
                <a:spcPct val="0"/>
              </a:spcBef>
              <a:spcAft>
                <a:spcPct val="0"/>
              </a:spcAft>
              <a:defRPr lang="en-US" sz="40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fontAlgn="base">
              <a:lnSpc>
                <a:spcPct val="90000"/>
              </a:lnSpc>
              <a:spcBef>
                <a:spcPct val="0"/>
              </a:spcBef>
              <a:spcAft>
                <a:spcPct val="0"/>
              </a:spcAft>
              <a:defRPr lang="en-US" sz="40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2323" y="1414200"/>
            <a:ext cx="4126177" cy="1874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414200"/>
            <a:ext cx="4127500" cy="1874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24" y="0"/>
            <a:ext cx="7530798" cy="158812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33918" y="1141413"/>
            <a:ext cx="8270119" cy="535531"/>
          </a:xfrm>
        </p:spPr>
        <p:txBody>
          <a:bodyPr/>
          <a:lstStyle/>
          <a:p>
            <a:pPr lvl="0"/>
            <a:endParaRPr lang="en-US" noProof="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2" name="Picture 21" descr="FED_cover_ppt_100dpi_mg.jpg"/>
          <p:cNvPicPr>
            <a:picLocks noChangeAspect="1"/>
          </p:cNvPicPr>
          <p:nvPr userDrawn="1"/>
        </p:nvPicPr>
        <p:blipFill>
          <a:blip r:embed="rId2" cstate="print"/>
          <a:stretch>
            <a:fillRect/>
          </a:stretch>
        </p:blipFill>
        <p:spPr>
          <a:xfrm>
            <a:off x="0" y="934943"/>
            <a:ext cx="9144000" cy="4572000"/>
          </a:xfrm>
          <a:prstGeom prst="rect">
            <a:avLst/>
          </a:prstGeom>
        </p:spPr>
      </p:pic>
      <p:sp>
        <p:nvSpPr>
          <p:cNvPr id="13" name="Rectangle 12"/>
          <p:cNvSpPr/>
          <p:nvPr userDrawn="1"/>
        </p:nvSpPr>
        <p:spPr>
          <a:xfrm>
            <a:off x="0" y="4329484"/>
            <a:ext cx="9144000" cy="1918916"/>
          </a:xfrm>
          <a:prstGeom prst="rect">
            <a:avLst/>
          </a:prstGeom>
          <a:solidFill>
            <a:srgbClr val="11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1"/>
          <p:cNvGrpSpPr/>
          <p:nvPr userDrawn="1"/>
        </p:nvGrpSpPr>
        <p:grpSpPr>
          <a:xfrm>
            <a:off x="0" y="938252"/>
            <a:ext cx="9144000" cy="186435"/>
            <a:chOff x="0" y="946203"/>
            <a:chExt cx="9144000" cy="186435"/>
          </a:xfrm>
        </p:grpSpPr>
        <p:sp>
          <p:nvSpPr>
            <p:cNvPr id="9" name="Rectangle 8"/>
            <p:cNvSpPr/>
            <p:nvPr userDrawn="1"/>
          </p:nvSpPr>
          <p:spPr>
            <a:xfrm>
              <a:off x="0" y="946203"/>
              <a:ext cx="9144000" cy="64008"/>
            </a:xfrm>
            <a:prstGeom prst="rect">
              <a:avLst/>
            </a:prstGeom>
            <a:solidFill>
              <a:srgbClr val="00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013766"/>
              <a:ext cx="9144000" cy="118872"/>
            </a:xfrm>
            <a:prstGeom prst="rect">
              <a:avLst/>
            </a:prstGeom>
            <a:solidFill>
              <a:srgbClr val="112E5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006502"/>
              <a:ext cx="9144000" cy="182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65146" y="4392705"/>
            <a:ext cx="8345454" cy="788895"/>
          </a:xfrm>
          <a:prstGeom prst="rect">
            <a:avLst/>
          </a:prstGeom>
        </p:spPr>
        <p:txBody>
          <a:bodyPr lIns="0" tIns="0" rIns="0" bIns="0" anchor="t" anchorCtr="0">
            <a:normAutofit/>
          </a:bodyPr>
          <a:lstStyle>
            <a:lvl1pPr algn="l">
              <a:lnSpc>
                <a:spcPts val="3000"/>
              </a:lnSpc>
              <a:defRPr sz="2800" b="1">
                <a:solidFill>
                  <a:schemeClr val="tx1"/>
                </a:solidFill>
                <a:latin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73158" y="5220663"/>
            <a:ext cx="8346407" cy="606397"/>
          </a:xfrm>
          <a:prstGeom prst="rect">
            <a:avLst/>
          </a:prstGeom>
        </p:spPr>
        <p:txBody>
          <a:bodyPr lIns="0" tIns="0" rIns="0" bIns="0" anchor="b" anchorCtr="0">
            <a:noAutofit/>
          </a:bodyPr>
          <a:lstStyle>
            <a:lvl1pPr marL="0" indent="0" algn="l">
              <a:lnSpc>
                <a:spcPts val="2200"/>
              </a:lnSpc>
              <a:spcBef>
                <a:spcPts val="600"/>
              </a:spcBef>
              <a:buNone/>
              <a:defRPr sz="2000">
                <a:solidFill>
                  <a:schemeClr val="tx1"/>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1" hasCustomPrompt="1"/>
          </p:nvPr>
        </p:nvSpPr>
        <p:spPr>
          <a:xfrm>
            <a:off x="269369" y="5831540"/>
            <a:ext cx="3886200" cy="340660"/>
          </a:xfrm>
          <a:prstGeom prst="rect">
            <a:avLst/>
          </a:prstGeom>
        </p:spPr>
        <p:txBody>
          <a:bodyPr lIns="0" anchor="t" anchorCtr="0"/>
          <a:lstStyle>
            <a:lvl1pPr marL="0" indent="0">
              <a:buFontTx/>
              <a:buNone/>
              <a:defRPr sz="1400"/>
            </a:lvl1pPr>
            <a:lvl2pPr>
              <a:defRPr sz="1400"/>
            </a:lvl2pPr>
            <a:lvl3pPr>
              <a:defRPr sz="1400"/>
            </a:lvl3pPr>
            <a:lvl4pPr>
              <a:defRPr sz="1400"/>
            </a:lvl4pPr>
            <a:lvl5pPr>
              <a:defRPr sz="1400"/>
            </a:lvl5pPr>
          </a:lstStyle>
          <a:p>
            <a:pPr lvl="0"/>
            <a:r>
              <a:rPr lang="en-US" dirty="0" smtClean="0"/>
              <a:t>Author’s name</a:t>
            </a:r>
            <a:endParaRPr lang="en-US" dirty="0"/>
          </a:p>
        </p:txBody>
      </p:sp>
      <p:sp>
        <p:nvSpPr>
          <p:cNvPr id="7" name="Date Placeholder 3"/>
          <p:cNvSpPr>
            <a:spLocks noGrp="1"/>
          </p:cNvSpPr>
          <p:nvPr>
            <p:ph type="dt" sz="half" idx="10"/>
          </p:nvPr>
        </p:nvSpPr>
        <p:spPr>
          <a:xfrm>
            <a:off x="291355" y="6439085"/>
            <a:ext cx="2133600" cy="365125"/>
          </a:xfrm>
          <a:prstGeom prst="rect">
            <a:avLst/>
          </a:prstGeom>
        </p:spPr>
        <p:txBody>
          <a:bodyPr anchor="ctr" anchorCtr="0"/>
          <a:lstStyle>
            <a:lvl1pPr>
              <a:defRPr sz="1000">
                <a:solidFill>
                  <a:schemeClr val="tx1">
                    <a:lumMod val="50000"/>
                  </a:schemeClr>
                </a:solidFill>
              </a:defRPr>
            </a:lvl1pPr>
          </a:lstStyle>
          <a:p>
            <a:fld id="{BAD99C45-B8CB-4DE3-A76C-731A0236B1AE}" type="datetime4">
              <a:rPr lang="en-US" smtClean="0"/>
              <a:pPr/>
              <a:t>May 21, 2009</a:t>
            </a:fld>
            <a:endParaRPr lang="en-US" dirty="0"/>
          </a:p>
        </p:txBody>
      </p:sp>
      <p:grpSp>
        <p:nvGrpSpPr>
          <p:cNvPr id="5" name="Group 13"/>
          <p:cNvGrpSpPr/>
          <p:nvPr userDrawn="1"/>
        </p:nvGrpSpPr>
        <p:grpSpPr>
          <a:xfrm>
            <a:off x="0" y="6096000"/>
            <a:ext cx="9144000" cy="324256"/>
            <a:chOff x="0" y="6091359"/>
            <a:chExt cx="9144000" cy="324256"/>
          </a:xfrm>
        </p:grpSpPr>
        <p:sp>
          <p:nvSpPr>
            <p:cNvPr id="16" name="Rectangle 15"/>
            <p:cNvSpPr/>
            <p:nvPr/>
          </p:nvSpPr>
          <p:spPr>
            <a:xfrm>
              <a:off x="0" y="6091359"/>
              <a:ext cx="9144000" cy="182880"/>
            </a:xfrm>
            <a:prstGeom prst="rect">
              <a:avLst/>
            </a:prstGeom>
            <a:solidFill>
              <a:srgbClr val="0099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6182799"/>
              <a:ext cx="9144000" cy="9144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263215"/>
              <a:ext cx="9144000" cy="152400"/>
            </a:xfrm>
            <a:prstGeom prst="rect">
              <a:avLst/>
            </a:prstGeom>
            <a:solidFill>
              <a:srgbClr val="112E5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263215"/>
              <a:ext cx="5791200" cy="152400"/>
            </a:xfrm>
            <a:prstGeom prst="rect">
              <a:avLst/>
            </a:prstGeom>
            <a:solidFill>
              <a:srgbClr val="112E5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263215"/>
              <a:ext cx="3581400" cy="152400"/>
            </a:xfrm>
            <a:prstGeom prst="rect">
              <a:avLst/>
            </a:prstGeom>
            <a:solidFill>
              <a:srgbClr val="112E5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255951"/>
              <a:ext cx="9144000" cy="182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userDrawn="1"/>
        </p:nvSpPr>
        <p:spPr>
          <a:xfrm>
            <a:off x="0" y="4313454"/>
            <a:ext cx="9144000" cy="1828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905000"/>
            <a:ext cx="8077200" cy="1409700"/>
          </a:xfrm>
          <a:ln algn="ctr"/>
        </p:spPr>
        <p:txBody>
          <a:bodyPr anchor="ct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685800" y="4384675"/>
            <a:ext cx="8077200" cy="530225"/>
          </a:xfrm>
        </p:spPr>
        <p:txBody>
          <a:bodyPr/>
          <a:lstStyle>
            <a:lvl1pPr marL="0" indent="0">
              <a:spcBef>
                <a:spcPct val="0"/>
              </a:spcBef>
              <a:buFont typeface="Wingdings 2" pitchFamily="18" charset="2"/>
              <a:buNone/>
              <a:defRPr>
                <a:effectLst>
                  <a:outerShdw blurRad="38100" dist="38100" dir="2700000" algn="tl">
                    <a:srgbClr val="000000"/>
                  </a:outerShdw>
                </a:effectLst>
                <a:latin typeface="Segoe"/>
              </a:defRPr>
            </a:lvl1pPr>
          </a:lstStyle>
          <a:p>
            <a:r>
              <a:rPr lang="en-US"/>
              <a:t>Click to edit Master subtitle style</a:t>
            </a:r>
          </a:p>
        </p:txBody>
      </p:sp>
      <p:pic>
        <p:nvPicPr>
          <p:cNvPr id="18446" name="Picture 14" descr="Microsoft logo and tagline"/>
          <p:cNvPicPr>
            <a:picLocks noChangeAspect="1" noChangeArrowheads="1"/>
          </p:cNvPicPr>
          <p:nvPr userDrawn="1"/>
        </p:nvPicPr>
        <p:blipFill>
          <a:blip r:embed="rId3" cstate="print"/>
          <a:srcRect r="23453" b="40285"/>
          <a:stretch>
            <a:fillRect/>
          </a:stretch>
        </p:blipFill>
        <p:spPr bwMode="auto">
          <a:xfrm>
            <a:off x="7820025" y="6523038"/>
            <a:ext cx="1203325" cy="20320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29088"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2488" y="1417638"/>
            <a:ext cx="4129087"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28600"/>
            <a:ext cx="2101850" cy="340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156325" cy="340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7508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29088" cy="2214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2488" y="1417638"/>
            <a:ext cx="4129087" cy="103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2488" y="2600325"/>
            <a:ext cx="4129087" cy="103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Box 5"/>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6" y="1587500"/>
            <a:ext cx="7781394" cy="750205"/>
          </a:xfrm>
          <a:ln algn="ctr"/>
        </p:spPr>
        <p:txBody>
          <a:bodyPr lIns="0" tIns="0" rIns="0" bIns="0" anchor="b"/>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6" y="4373562"/>
            <a:ext cx="7770811" cy="473207"/>
          </a:xfrm>
        </p:spPr>
        <p:txBody>
          <a:bodyPr lIns="0" tIns="0" rIns="0" bIns="0" anchor="b"/>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Demo Video etc slides">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6" y="2529417"/>
            <a:ext cx="7781394" cy="750205"/>
          </a:xfrm>
          <a:ln algn="ctr"/>
        </p:spPr>
        <p:txBody>
          <a:bodyPr lIns="0" tIns="0" rIns="0" bIns="0" anchor="b"/>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6" y="4489979"/>
            <a:ext cx="7770811" cy="473207"/>
          </a:xfrm>
        </p:spPr>
        <p:txBody>
          <a:bodyPr lIns="0" tIns="0" rIns="0" bIns="0" anchor="b"/>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2323" y="1414200"/>
            <a:ext cx="4126177" cy="1874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414200"/>
            <a:ext cx="4127500" cy="1874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7638"/>
            <a:ext cx="4129088"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2488" y="1417638"/>
            <a:ext cx="4129087" cy="221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eg"/><Relationship Id="rId3" Type="http://schemas.openxmlformats.org/officeDocument/2006/relationships/slideLayout" Target="../slideLayouts/slideLayout21.xml"/><Relationship Id="rId21" Type="http://schemas.openxmlformats.org/officeDocument/2006/relationships/image" Target="../media/image4.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2265" y="228600"/>
            <a:ext cx="8382000"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Title Slide</a:t>
            </a:r>
          </a:p>
        </p:txBody>
      </p:sp>
      <p:sp>
        <p:nvSpPr>
          <p:cNvPr id="1032" name="Rectangle 8"/>
          <p:cNvSpPr>
            <a:spLocks noGrp="1" noChangeArrowheads="1"/>
          </p:cNvSpPr>
          <p:nvPr>
            <p:ph type="body" idx="1"/>
          </p:nvPr>
        </p:nvSpPr>
        <p:spPr bwMode="auto">
          <a:xfrm>
            <a:off x="381000" y="1417638"/>
            <a:ext cx="8410575"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bullet"/>
          <p:cNvPicPr>
            <a:picLocks noChangeAspect="1" noChangeArrowheads="1"/>
          </p:cNvPicPr>
          <p:nvPr/>
        </p:nvPicPr>
        <p:blipFill>
          <a:blip r:embed="rId21" cstate="print"/>
          <a:srcRect/>
          <a:stretch>
            <a:fillRect/>
          </a:stretch>
        </p:blipFill>
        <p:spPr bwMode="auto">
          <a:xfrm>
            <a:off x="9336088" y="0"/>
            <a:ext cx="241300" cy="241300"/>
          </a:xfrm>
          <a:prstGeom prst="rect">
            <a:avLst/>
          </a:prstGeom>
          <a:noFill/>
        </p:spPr>
      </p:pic>
      <p:pic>
        <p:nvPicPr>
          <p:cNvPr id="1036" name="Picture 12" descr="Microsoft logo and tagline"/>
          <p:cNvPicPr>
            <a:picLocks noChangeAspect="1" noChangeArrowheads="1"/>
          </p:cNvPicPr>
          <p:nvPr/>
        </p:nvPicPr>
        <p:blipFill>
          <a:blip r:embed="rId22" cstate="print"/>
          <a:srcRect r="23453" b="40285"/>
          <a:stretch>
            <a:fillRect/>
          </a:stretch>
        </p:blipFill>
        <p:spPr bwMode="auto">
          <a:xfrm>
            <a:off x="7820025" y="6523038"/>
            <a:ext cx="1203325" cy="203200"/>
          </a:xfrm>
          <a:prstGeom prst="rect">
            <a:avLst/>
          </a:prstGeom>
          <a:noFill/>
        </p:spPr>
      </p:pic>
      <p:sp>
        <p:nvSpPr>
          <p:cNvPr id="7" name="TextBox 6"/>
          <p:cNvSpPr txBox="1"/>
          <p:nvPr/>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97" r:id="rId18"/>
  </p:sldLayoutIdLst>
  <p:transition>
    <p:fade/>
  </p:transition>
  <p:timing>
    <p:tnLst>
      <p:par>
        <p:cTn id="1" dur="indefinite" restart="never" nodeType="tmRoot"/>
      </p:par>
    </p:tnLst>
  </p:timing>
  <p:txStyles>
    <p:titleStyle>
      <a:lvl1pPr algn="l" rtl="0" fontAlgn="base">
        <a:lnSpc>
          <a:spcPct val="90000"/>
        </a:lnSpc>
        <a:spcBef>
          <a:spcPct val="0"/>
        </a:spcBef>
        <a:spcAft>
          <a:spcPct val="0"/>
        </a:spcAft>
        <a:defRPr lang="en-US" sz="400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vl2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2pPr>
      <a:lvl3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3pPr>
      <a:lvl4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4pPr>
      <a:lvl5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5pPr>
      <a:lvl6pPr marL="4572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6pPr>
      <a:lvl7pPr marL="9144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7pPr>
      <a:lvl8pPr marL="13716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8pPr>
      <a:lvl9pPr marL="18288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9pPr>
    </p:titleStyle>
    <p:bodyStyle>
      <a:lvl1pPr marL="447675" indent="-447675" algn="l" rtl="0" fontAlgn="base">
        <a:lnSpc>
          <a:spcPct val="90000"/>
        </a:lnSpc>
        <a:spcBef>
          <a:spcPct val="30000"/>
        </a:spcBef>
        <a:spcAft>
          <a:spcPct val="0"/>
        </a:spcAft>
        <a:buClr>
          <a:schemeClr val="tx2"/>
        </a:buClr>
        <a:buFont typeface="Wingdings 2" pitchFamily="18" charset="2"/>
        <a:buBlip>
          <a:blip r:embed="rId21"/>
        </a:buBlip>
        <a:defRPr sz="3200">
          <a:solidFill>
            <a:schemeClr val="tx1"/>
          </a:solidFill>
          <a:latin typeface="+mn-lt"/>
          <a:ea typeface="+mn-ea"/>
          <a:cs typeface="+mn-cs"/>
        </a:defRPr>
      </a:lvl1pPr>
      <a:lvl2pPr marL="833438" indent="-354013" algn="l" rtl="0" fontAlgn="base">
        <a:lnSpc>
          <a:spcPct val="90000"/>
        </a:lnSpc>
        <a:spcBef>
          <a:spcPct val="30000"/>
        </a:spcBef>
        <a:spcAft>
          <a:spcPct val="0"/>
        </a:spcAft>
        <a:buClr>
          <a:schemeClr val="tx2"/>
        </a:buClr>
        <a:buSzPct val="75000"/>
        <a:buFont typeface="Wingdings 2" pitchFamily="18" charset="2"/>
        <a:buBlip>
          <a:blip r:embed="rId23"/>
        </a:buBlip>
        <a:defRPr sz="2800">
          <a:solidFill>
            <a:schemeClr val="tx1"/>
          </a:solidFill>
          <a:latin typeface="+mn-lt"/>
        </a:defRPr>
      </a:lvl2pPr>
      <a:lvl3pPr marL="1208088" indent="-373063" algn="l" rtl="0" fontAlgn="base">
        <a:lnSpc>
          <a:spcPct val="90000"/>
        </a:lnSpc>
        <a:spcBef>
          <a:spcPct val="30000"/>
        </a:spcBef>
        <a:spcAft>
          <a:spcPct val="0"/>
        </a:spcAft>
        <a:buClr>
          <a:schemeClr val="tx2"/>
        </a:buClr>
        <a:buSzPct val="75000"/>
        <a:buFont typeface="Wingdings 2" pitchFamily="18" charset="2"/>
        <a:buBlip>
          <a:blip r:embed="rId23"/>
        </a:buBlip>
        <a:defRPr sz="2400">
          <a:solidFill>
            <a:schemeClr val="tx1"/>
          </a:solidFill>
          <a:latin typeface="+mn-lt"/>
        </a:defRPr>
      </a:lvl3pPr>
      <a:lvl4pPr marL="1544638" indent="-334963"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4pPr>
      <a:lvl5pPr marL="1851025" indent="-304800"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5pPr>
      <a:lvl6pPr marL="2308225" indent="-304800"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6pPr>
      <a:lvl7pPr marL="2765425" indent="-304800"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7pPr>
      <a:lvl8pPr marL="3222625" indent="-304800"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8pPr>
      <a:lvl9pPr marL="3679825" indent="-304800" algn="l" rtl="0" fontAlgn="base">
        <a:lnSpc>
          <a:spcPct val="90000"/>
        </a:lnSpc>
        <a:spcBef>
          <a:spcPct val="30000"/>
        </a:spcBef>
        <a:spcAft>
          <a:spcPct val="0"/>
        </a:spcAft>
        <a:buClr>
          <a:schemeClr val="tx2"/>
        </a:buClr>
        <a:buSzPct val="75000"/>
        <a:buFont typeface="Wingdings 2" pitchFamily="18" charset="2"/>
        <a:buBlip>
          <a:blip r:embed="rId23"/>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2265" y="228600"/>
            <a:ext cx="8382000" cy="8402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Title Slide</a:t>
            </a:r>
          </a:p>
        </p:txBody>
      </p:sp>
      <p:sp>
        <p:nvSpPr>
          <p:cNvPr id="1032" name="Rectangle 8"/>
          <p:cNvSpPr>
            <a:spLocks noGrp="1" noChangeArrowheads="1"/>
          </p:cNvSpPr>
          <p:nvPr>
            <p:ph type="body" idx="1"/>
          </p:nvPr>
        </p:nvSpPr>
        <p:spPr bwMode="auto">
          <a:xfrm>
            <a:off x="381000" y="1417638"/>
            <a:ext cx="8410575"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bullet"/>
          <p:cNvPicPr>
            <a:picLocks noChangeAspect="1" noChangeArrowheads="1"/>
          </p:cNvPicPr>
          <p:nvPr/>
        </p:nvPicPr>
        <p:blipFill>
          <a:blip r:embed="rId19" cstate="print"/>
          <a:srcRect/>
          <a:stretch>
            <a:fillRect/>
          </a:stretch>
        </p:blipFill>
        <p:spPr bwMode="auto">
          <a:xfrm>
            <a:off x="9336088" y="0"/>
            <a:ext cx="241300" cy="241300"/>
          </a:xfrm>
          <a:prstGeom prst="rect">
            <a:avLst/>
          </a:prstGeom>
          <a:noFill/>
        </p:spPr>
      </p:pic>
      <p:pic>
        <p:nvPicPr>
          <p:cNvPr id="1036" name="Picture 12" descr="Microsoft logo and tagline"/>
          <p:cNvPicPr>
            <a:picLocks noChangeAspect="1" noChangeArrowheads="1"/>
          </p:cNvPicPr>
          <p:nvPr userDrawn="1"/>
        </p:nvPicPr>
        <p:blipFill>
          <a:blip r:embed="rId20" cstate="print"/>
          <a:srcRect r="23453" b="40285"/>
          <a:stretch>
            <a:fillRect/>
          </a:stretch>
        </p:blipFill>
        <p:spPr bwMode="auto">
          <a:xfrm>
            <a:off x="7820025" y="6523038"/>
            <a:ext cx="1203325" cy="203200"/>
          </a:xfrm>
          <a:prstGeom prst="rect">
            <a:avLst/>
          </a:prstGeom>
          <a:noFill/>
        </p:spPr>
      </p:pic>
      <p:sp>
        <p:nvSpPr>
          <p:cNvPr id="6" name="TextBox 5"/>
          <p:cNvSpPr txBox="1"/>
          <p:nvPr userDrawn="1"/>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ransition>
    <p:fade/>
  </p:transition>
  <p:timing>
    <p:tnLst>
      <p:par>
        <p:cTn id="1" dur="indefinite" restart="never" nodeType="tmRoot"/>
      </p:par>
    </p:tnLst>
  </p:timing>
  <p:txStyles>
    <p:titleStyle>
      <a:lvl1pPr algn="l" rtl="0" fontAlgn="base">
        <a:lnSpc>
          <a:spcPct val="90000"/>
        </a:lnSpc>
        <a:spcBef>
          <a:spcPct val="0"/>
        </a:spcBef>
        <a:spcAft>
          <a:spcPct val="0"/>
        </a:spcAft>
        <a:defRPr lang="en-US" sz="540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vl2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2pPr>
      <a:lvl3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3pPr>
      <a:lvl4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4pPr>
      <a:lvl5pPr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5pPr>
      <a:lvl6pPr marL="4572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6pPr>
      <a:lvl7pPr marL="9144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7pPr>
      <a:lvl8pPr marL="13716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8pPr>
      <a:lvl9pPr marL="1828800" algn="l" rtl="0" fontAlgn="base">
        <a:lnSpc>
          <a:spcPct val="90000"/>
        </a:lnSpc>
        <a:spcBef>
          <a:spcPct val="0"/>
        </a:spcBef>
        <a:spcAft>
          <a:spcPct val="0"/>
        </a:spcAft>
        <a:defRPr sz="4800">
          <a:solidFill>
            <a:schemeClr val="tx2"/>
          </a:solidFill>
          <a:effectLst>
            <a:outerShdw blurRad="38100" dist="38100" dir="2700000" algn="tl">
              <a:srgbClr val="000000"/>
            </a:outerShdw>
          </a:effectLst>
          <a:latin typeface="Segoe Semibold"/>
        </a:defRPr>
      </a:lvl9pPr>
    </p:titleStyle>
    <p:bodyStyle>
      <a:lvl1pPr marL="447675" indent="-447675" algn="l" rtl="0" fontAlgn="base">
        <a:lnSpc>
          <a:spcPct val="90000"/>
        </a:lnSpc>
        <a:spcBef>
          <a:spcPct val="30000"/>
        </a:spcBef>
        <a:spcAft>
          <a:spcPct val="0"/>
        </a:spcAft>
        <a:buClr>
          <a:schemeClr val="tx2"/>
        </a:buClr>
        <a:buFont typeface="Wingdings 2" pitchFamily="18" charset="2"/>
        <a:buBlip>
          <a:blip r:embed="rId19"/>
        </a:buBlip>
        <a:defRPr sz="3200">
          <a:solidFill>
            <a:schemeClr val="tx1"/>
          </a:solidFill>
          <a:latin typeface="+mn-lt"/>
          <a:ea typeface="+mn-ea"/>
          <a:cs typeface="+mn-cs"/>
        </a:defRPr>
      </a:lvl1pPr>
      <a:lvl2pPr marL="833438" indent="-354013" algn="l" rtl="0" fontAlgn="base">
        <a:lnSpc>
          <a:spcPct val="90000"/>
        </a:lnSpc>
        <a:spcBef>
          <a:spcPct val="30000"/>
        </a:spcBef>
        <a:spcAft>
          <a:spcPct val="0"/>
        </a:spcAft>
        <a:buClr>
          <a:schemeClr val="tx2"/>
        </a:buClr>
        <a:buSzPct val="75000"/>
        <a:buFont typeface="Wingdings 2" pitchFamily="18" charset="2"/>
        <a:buBlip>
          <a:blip r:embed="rId21"/>
        </a:buBlip>
        <a:defRPr sz="2800">
          <a:solidFill>
            <a:schemeClr val="tx1"/>
          </a:solidFill>
          <a:latin typeface="+mn-lt"/>
        </a:defRPr>
      </a:lvl2pPr>
      <a:lvl3pPr marL="1208088" indent="-373063" algn="l" rtl="0" fontAlgn="base">
        <a:lnSpc>
          <a:spcPct val="90000"/>
        </a:lnSpc>
        <a:spcBef>
          <a:spcPct val="30000"/>
        </a:spcBef>
        <a:spcAft>
          <a:spcPct val="0"/>
        </a:spcAft>
        <a:buClr>
          <a:schemeClr val="tx2"/>
        </a:buClr>
        <a:buSzPct val="75000"/>
        <a:buFont typeface="Wingdings 2" pitchFamily="18" charset="2"/>
        <a:buBlip>
          <a:blip r:embed="rId21"/>
        </a:buBlip>
        <a:defRPr sz="2400">
          <a:solidFill>
            <a:schemeClr val="tx1"/>
          </a:solidFill>
          <a:latin typeface="+mn-lt"/>
        </a:defRPr>
      </a:lvl3pPr>
      <a:lvl4pPr marL="1544638" indent="-334963"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4pPr>
      <a:lvl5pPr marL="1851025" indent="-304800"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5pPr>
      <a:lvl6pPr marL="2308225" indent="-304800"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6pPr>
      <a:lvl7pPr marL="2765425" indent="-304800"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7pPr>
      <a:lvl8pPr marL="3222625" indent="-304800"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8pPr>
      <a:lvl9pPr marL="3679825" indent="-304800" algn="l" rtl="0" fontAlgn="base">
        <a:lnSpc>
          <a:spcPct val="90000"/>
        </a:lnSpc>
        <a:spcBef>
          <a:spcPct val="30000"/>
        </a:spcBef>
        <a:spcAft>
          <a:spcPct val="0"/>
        </a:spcAft>
        <a:buClr>
          <a:schemeClr val="tx2"/>
        </a:buClr>
        <a:buSzPct val="75000"/>
        <a:buFont typeface="Wingdings 2" pitchFamily="18" charset="2"/>
        <a:buBlip>
          <a:blip r:embed="rId21"/>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Image:US-DeptOfTheTreasury-Seal.svg" TargetMode="External"/><Relationship Id="rId3" Type="http://schemas.openxmlformats.org/officeDocument/2006/relationships/image" Target="../media/image15.gif"/><Relationship Id="rId7" Type="http://schemas.openxmlformats.org/officeDocument/2006/relationships/image" Target="../media/image17.gif"/><Relationship Id="rId2" Type="http://schemas.openxmlformats.org/officeDocument/2006/relationships/hyperlink" Target="http://www.fdic.gov/index.html" TargetMode="External"/><Relationship Id="rId1" Type="http://schemas.openxmlformats.org/officeDocument/2006/relationships/slideLayout" Target="../slideLayouts/slideLayout15.xml"/><Relationship Id="rId6" Type="http://schemas.openxmlformats.org/officeDocument/2006/relationships/hyperlink" Target="http://www.occ.treas.gov/index.htm" TargetMode="Externa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en.wikipedia.org/wiki/Image:US-OfficeOfThriftSupervision-Seal.svg" TargetMode="External"/><Relationship Id="rId4" Type="http://schemas.openxmlformats.org/officeDocument/2006/relationships/hyperlink" Target="http://en.wikipedia.org/wiki/Image:US-FederalReserveSystem-Seal.svg" TargetMode="Externa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 Id="rId22" Type="http://schemas.openxmlformats.org/officeDocument/2006/relationships/image" Target="../media/image6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33.xml"/><Relationship Id="rId5" Type="http://schemas.openxmlformats.org/officeDocument/2006/relationships/image" Target="../media/image83.emf"/><Relationship Id="rId4" Type="http://schemas.openxmlformats.org/officeDocument/2006/relationships/image" Target="../media/image82.emf"/></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microsoftpsdemos.com/" TargetMode="External"/><Relationship Id="rId7" Type="http://schemas.openxmlformats.org/officeDocument/2006/relationships/image" Target="../media/image61.jpeg"/><Relationship Id="rId12"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43.jpeg"/><Relationship Id="rId11" Type="http://schemas.openxmlformats.org/officeDocument/2006/relationships/image" Target="../media/image44.png"/><Relationship Id="rId5" Type="http://schemas.openxmlformats.org/officeDocument/2006/relationships/image" Target="../media/image85.jpe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hyperlink" Target="http://www.twitter.com/visualizegov" TargetMode="External"/><Relationship Id="rId3" Type="http://schemas.openxmlformats.org/officeDocument/2006/relationships/hyperlink" Target="mailto:ginamarh@microsoft.com" TargetMode="External"/><Relationship Id="rId7" Type="http://schemas.openxmlformats.org/officeDocument/2006/relationships/hyperlink" Target="http://www.microsoft.com/government/stimulus360" TargetMode="External"/><Relationship Id="rId2" Type="http://schemas.openxmlformats.org/officeDocument/2006/relationships/hyperlink" Target="mailto:trubel@government-insights.com" TargetMode="External"/><Relationship Id="rId1" Type="http://schemas.openxmlformats.org/officeDocument/2006/relationships/slideLayout" Target="../slideLayouts/slideLayout20.xml"/><Relationship Id="rId6" Type="http://schemas.openxmlformats.org/officeDocument/2006/relationships/hyperlink" Target="http://www.microsoft.com/government/svp" TargetMode="External"/><Relationship Id="rId5" Type="http://schemas.openxmlformats.org/officeDocument/2006/relationships/hyperlink" Target="mailto:joshuar@microsoft.com" TargetMode="External"/><Relationship Id="rId4" Type="http://schemas.openxmlformats.org/officeDocument/2006/relationships/hyperlink" Target="mailto:kenk@microsoft.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b="0" dirty="0" smtClean="0">
                <a:ea typeface="Verdana" pitchFamily="34" charset="0"/>
                <a:cs typeface="Verdana" pitchFamily="34" charset="0"/>
              </a:rPr>
              <a:t>Meeting New Expectations:</a:t>
            </a:r>
            <a:br>
              <a:rPr lang="en-US" sz="3200" b="0" dirty="0" smtClean="0">
                <a:ea typeface="Verdana" pitchFamily="34" charset="0"/>
                <a:cs typeface="Verdana" pitchFamily="34" charset="0"/>
              </a:rPr>
            </a:br>
            <a:r>
              <a:rPr lang="en-US" sz="3200" b="0" dirty="0" smtClean="0">
                <a:ea typeface="Verdana" pitchFamily="34" charset="0"/>
                <a:cs typeface="Verdana" pitchFamily="34" charset="0"/>
              </a:rPr>
              <a:t>Transparency, Compliance, and Governance</a:t>
            </a:r>
            <a:endParaRPr lang="en-US" sz="3200" b="0" dirty="0">
              <a:ea typeface="Verdana" pitchFamily="34" charset="0"/>
              <a:cs typeface="Verdana" pitchFamily="34" charset="0"/>
            </a:endParaRPr>
          </a:p>
        </p:txBody>
      </p:sp>
      <p:sp>
        <p:nvSpPr>
          <p:cNvPr id="3" name="Subtitle 2"/>
          <p:cNvSpPr>
            <a:spLocks noGrp="1"/>
          </p:cNvSpPr>
          <p:nvPr>
            <p:ph type="subTitle" idx="1"/>
          </p:nvPr>
        </p:nvSpPr>
        <p:spPr>
          <a:xfrm>
            <a:off x="340393" y="5220663"/>
            <a:ext cx="8346407" cy="606397"/>
          </a:xfrm>
        </p:spPr>
        <p:txBody>
          <a:bodyPr/>
          <a:lstStyle/>
          <a:p>
            <a:r>
              <a:rPr lang="en-US" sz="1800" dirty="0" smtClean="0"/>
              <a:t>A Joint Presentation by IDC Government Insights and Microsoft</a:t>
            </a:r>
          </a:p>
          <a:p>
            <a:endParaRPr lang="en-US" sz="1800" dirty="0"/>
          </a:p>
        </p:txBody>
      </p:sp>
      <p:sp>
        <p:nvSpPr>
          <p:cNvPr id="4" name="Text Placeholder 3"/>
          <p:cNvSpPr>
            <a:spLocks noGrp="1"/>
          </p:cNvSpPr>
          <p:nvPr>
            <p:ph type="body" sz="quarter" idx="11"/>
          </p:nvPr>
        </p:nvSpPr>
        <p:spPr>
          <a:xfrm>
            <a:off x="340231" y="5562600"/>
            <a:ext cx="3926969" cy="286232"/>
          </a:xfrm>
        </p:spPr>
        <p:txBody>
          <a:bodyPr/>
          <a:lstStyle/>
          <a:p>
            <a:r>
              <a:rPr lang="en-US" dirty="0" smtClean="0"/>
              <a:t>May 20, 2009</a:t>
            </a:r>
            <a:endParaRPr lang="en-US" dirty="0"/>
          </a:p>
        </p:txBody>
      </p:sp>
      <p:pic>
        <p:nvPicPr>
          <p:cNvPr id="7" name="Picture 9" descr="E:\GIlogo.jpg"/>
          <p:cNvPicPr>
            <a:picLocks noChangeAspect="1" noChangeArrowheads="1"/>
          </p:cNvPicPr>
          <p:nvPr/>
        </p:nvPicPr>
        <p:blipFill>
          <a:blip r:embed="rId2" cstate="print"/>
          <a:srcRect/>
          <a:stretch>
            <a:fillRect/>
          </a:stretch>
        </p:blipFill>
        <p:spPr bwMode="auto">
          <a:xfrm>
            <a:off x="106363" y="6302375"/>
            <a:ext cx="1341437" cy="47942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457200" y="1371600"/>
            <a:ext cx="6553200" cy="4495800"/>
          </a:xfrm>
          <a:prstGeom prst="rect">
            <a:avLst/>
          </a:prstGeom>
          <a:noFill/>
          <a:ln w="9525">
            <a:noFill/>
            <a:miter lim="800000"/>
            <a:headEnd/>
            <a:tailEnd/>
          </a:ln>
        </p:spPr>
        <p:txBody>
          <a:bodyPr/>
          <a:lstStyle/>
          <a:p>
            <a:pPr marL="230188" indent="-230188" eaLnBrk="0" hangingPunct="0">
              <a:lnSpc>
                <a:spcPct val="95000"/>
              </a:lnSpc>
              <a:spcBef>
                <a:spcPct val="50000"/>
              </a:spcBef>
              <a:buClr>
                <a:schemeClr val="folHlink"/>
              </a:buClr>
              <a:buFont typeface="Wingdings" pitchFamily="2" charset="2"/>
              <a:buNone/>
            </a:pPr>
            <a:r>
              <a:rPr lang="en-US" sz="2800" i="1" u="sng">
                <a:latin typeface="Segoe Semibold"/>
              </a:rPr>
              <a:t>Governments’ New Business Role</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Non-traditional roles for some governments as business partners in traditionally private sector institutions</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Governments will stumble in their new temporary role of managing financial  institutions and related "bail-out" programs, which require new skills,  training, and technology</a:t>
            </a:r>
          </a:p>
        </p:txBody>
      </p:sp>
      <p:grpSp>
        <p:nvGrpSpPr>
          <p:cNvPr id="2" name="Group 4"/>
          <p:cNvGrpSpPr>
            <a:grpSpLocks/>
          </p:cNvGrpSpPr>
          <p:nvPr/>
        </p:nvGrpSpPr>
        <p:grpSpPr bwMode="auto">
          <a:xfrm>
            <a:off x="6705600" y="0"/>
            <a:ext cx="2362200" cy="2438400"/>
            <a:chOff x="0" y="0"/>
            <a:chExt cx="9425" cy="9515"/>
          </a:xfrm>
        </p:grpSpPr>
        <p:pic>
          <p:nvPicPr>
            <p:cNvPr id="13317" name="Picture 5"/>
            <p:cNvPicPr>
              <a:picLocks noChangeAspect="1" noChangeArrowheads="1"/>
            </p:cNvPicPr>
            <p:nvPr/>
          </p:nvPicPr>
          <p:blipFill>
            <a:blip r:embed="rId3" cstate="print"/>
            <a:srcRect/>
            <a:stretch>
              <a:fillRect/>
            </a:stretch>
          </p:blipFill>
          <p:spPr bwMode="auto">
            <a:xfrm>
              <a:off x="0" y="0"/>
              <a:ext cx="9425" cy="9515"/>
            </a:xfrm>
            <a:prstGeom prst="rect">
              <a:avLst/>
            </a:prstGeom>
            <a:noFill/>
            <a:ln w="9525">
              <a:noFill/>
              <a:miter lim="800000"/>
              <a:headEnd/>
              <a:tailEnd/>
            </a:ln>
          </p:spPr>
        </p:pic>
        <p:sp>
          <p:nvSpPr>
            <p:cNvPr id="13318" name="Block Arc 31"/>
            <p:cNvSpPr>
              <a:spLocks noChangeArrowheads="1"/>
            </p:cNvSpPr>
            <p:nvPr/>
          </p:nvSpPr>
          <p:spPr bwMode="auto">
            <a:xfrm flipV="1">
              <a:off x="720" y="557"/>
              <a:ext cx="8088" cy="8275"/>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28 w 4114800"/>
                <a:gd name="T12" fmla="*/ 207333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rot="10800000" anchor="ctr"/>
            <a:lstStyle/>
            <a:p>
              <a:pPr algn="ctr"/>
              <a:endParaRPr lang="en-US">
                <a:solidFill>
                  <a:schemeClr val="tx1"/>
                </a:solidFill>
                <a:latin typeface="Calibri" pitchFamily="34" charset="0"/>
              </a:endParaRPr>
            </a:p>
          </p:txBody>
        </p:sp>
        <p:sp>
          <p:nvSpPr>
            <p:cNvPr id="13319" name="Block Arc 31"/>
            <p:cNvSpPr>
              <a:spLocks noChangeArrowheads="1"/>
            </p:cNvSpPr>
            <p:nvPr/>
          </p:nvSpPr>
          <p:spPr bwMode="auto">
            <a:xfrm rot="16200000" flipV="1">
              <a:off x="650" y="651"/>
              <a:ext cx="8263" cy="810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596 w 4114800"/>
                <a:gd name="T12" fmla="*/ 2073422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rot="10800000" vert="eaVert" anchor="ctr"/>
            <a:lstStyle/>
            <a:p>
              <a:pPr algn="ctr"/>
              <a:endParaRPr lang="en-US">
                <a:solidFill>
                  <a:schemeClr val="tx1"/>
                </a:solidFill>
                <a:latin typeface="Calibri" pitchFamily="34" charset="0"/>
              </a:endParaRPr>
            </a:p>
          </p:txBody>
        </p:sp>
        <p:sp>
          <p:nvSpPr>
            <p:cNvPr id="13320" name="Block Arc 31"/>
            <p:cNvSpPr>
              <a:spLocks noChangeArrowheads="1"/>
            </p:cNvSpPr>
            <p:nvPr/>
          </p:nvSpPr>
          <p:spPr bwMode="auto">
            <a:xfrm rot="10800000" flipV="1">
              <a:off x="732" y="652"/>
              <a:ext cx="8100" cy="818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08 w 4114800"/>
                <a:gd name="T12" fmla="*/ 207326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grpSp>
      <p:pic>
        <p:nvPicPr>
          <p:cNvPr id="10"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
        <p:nvSpPr>
          <p:cNvPr id="11" name="Rectangle 1026"/>
          <p:cNvSpPr txBox="1">
            <a:spLocks noChangeArrowheads="1"/>
          </p:cNvSpPr>
          <p:nvPr/>
        </p:nvSpPr>
        <p:spPr>
          <a:xfrm>
            <a:off x="402265" y="228600"/>
            <a:ext cx="8382000" cy="646331"/>
          </a:xfrm>
          <a:prstGeom prst="rect">
            <a:avLst/>
          </a:prstGeo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0" cap="none" spc="-30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Trends and Issues</a:t>
            </a:r>
            <a:endParaRPr kumimoji="0" lang="en-US" sz="4000" b="0" i="0" u="none" strike="noStrike" kern="0" cap="none" spc="-300" normalizeH="0" baseline="0" noProof="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609600" y="1371600"/>
            <a:ext cx="6248400" cy="4616450"/>
          </a:xfrm>
          <a:prstGeom prst="rect">
            <a:avLst/>
          </a:prstGeom>
          <a:noFill/>
          <a:ln w="9525">
            <a:noFill/>
            <a:miter lim="800000"/>
            <a:headEnd/>
            <a:tailEnd/>
          </a:ln>
        </p:spPr>
        <p:txBody>
          <a:bodyPr/>
          <a:lstStyle/>
          <a:p>
            <a:pPr marL="230188" indent="-230188" eaLnBrk="0" hangingPunct="0">
              <a:lnSpc>
                <a:spcPct val="85000"/>
              </a:lnSpc>
              <a:spcBef>
                <a:spcPct val="50000"/>
              </a:spcBef>
              <a:buClr>
                <a:schemeClr val="folHlink"/>
              </a:buClr>
              <a:buFont typeface="Wingdings" pitchFamily="2" charset="2"/>
              <a:buNone/>
            </a:pPr>
            <a:r>
              <a:rPr lang="en-US" sz="2800" i="1" u="sng">
                <a:latin typeface="Segoe Semibold"/>
              </a:rPr>
              <a:t>New Expectations for Government</a:t>
            </a:r>
          </a:p>
          <a:p>
            <a:pPr marL="230188" indent="-230188" eaLnBrk="0" hangingPunct="0">
              <a:lnSpc>
                <a:spcPct val="85000"/>
              </a:lnSpc>
              <a:spcBef>
                <a:spcPct val="50000"/>
              </a:spcBef>
              <a:buClr>
                <a:schemeClr val="folHlink"/>
              </a:buClr>
              <a:buFont typeface="Wingdings" pitchFamily="2" charset="2"/>
              <a:buNone/>
            </a:pPr>
            <a:endParaRPr lang="en-US" sz="1200" i="1" u="sng">
              <a:solidFill>
                <a:srgbClr val="A50021"/>
              </a:solidFill>
              <a:latin typeface="Segoe Semibold"/>
            </a:endParaRPr>
          </a:p>
          <a:p>
            <a:pPr marL="230188" indent="-230188" eaLnBrk="0" hangingPunct="0">
              <a:lnSpc>
                <a:spcPct val="85000"/>
              </a:lnSpc>
              <a:spcBef>
                <a:spcPct val="50000"/>
              </a:spcBef>
              <a:buClr>
                <a:schemeClr val="folHlink"/>
              </a:buClr>
              <a:buFont typeface="Wingdings" pitchFamily="2" charset="2"/>
              <a:buChar char="§"/>
            </a:pPr>
            <a:r>
              <a:rPr lang="en-US" sz="2400" i="1">
                <a:solidFill>
                  <a:schemeClr val="tx1"/>
                </a:solidFill>
                <a:latin typeface="Segoe Semibold"/>
              </a:rPr>
              <a:t>Awareness</a:t>
            </a:r>
            <a:r>
              <a:rPr lang="en-US" sz="2400">
                <a:solidFill>
                  <a:schemeClr val="tx1"/>
                </a:solidFill>
                <a:latin typeface="Segoe Semibold"/>
              </a:rPr>
              <a:t> – First significant election for tech-friendly policymakers</a:t>
            </a:r>
          </a:p>
          <a:p>
            <a:pPr marL="230188" indent="-230188" eaLnBrk="0" hangingPunct="0">
              <a:lnSpc>
                <a:spcPct val="85000"/>
              </a:lnSpc>
              <a:spcBef>
                <a:spcPct val="50000"/>
              </a:spcBef>
              <a:buClr>
                <a:schemeClr val="folHlink"/>
              </a:buClr>
              <a:buFont typeface="Wingdings" pitchFamily="2" charset="2"/>
              <a:buChar char="§"/>
            </a:pPr>
            <a:r>
              <a:rPr lang="en-US" sz="2400" i="1">
                <a:solidFill>
                  <a:schemeClr val="tx1"/>
                </a:solidFill>
                <a:latin typeface="Segoe Semibold"/>
              </a:rPr>
              <a:t>Expectations – </a:t>
            </a:r>
            <a:r>
              <a:rPr lang="en-US" sz="2400">
                <a:solidFill>
                  <a:schemeClr val="tx1"/>
                </a:solidFill>
                <a:latin typeface="Segoe Semibold"/>
              </a:rPr>
              <a:t>Economy and elections have created a big shift in citizen expectations for government</a:t>
            </a:r>
          </a:p>
          <a:p>
            <a:pPr marL="230188" indent="-230188" eaLnBrk="0" hangingPunct="0">
              <a:lnSpc>
                <a:spcPct val="85000"/>
              </a:lnSpc>
              <a:spcBef>
                <a:spcPct val="50000"/>
              </a:spcBef>
              <a:buClr>
                <a:schemeClr val="folHlink"/>
              </a:buClr>
              <a:buFont typeface="Wingdings" pitchFamily="2" charset="2"/>
              <a:buChar char="§"/>
            </a:pPr>
            <a:r>
              <a:rPr lang="en-US" sz="2400" i="1">
                <a:solidFill>
                  <a:schemeClr val="tx1"/>
                </a:solidFill>
                <a:latin typeface="Segoe Semibold"/>
              </a:rPr>
              <a:t>Technology Shifts – </a:t>
            </a:r>
            <a:r>
              <a:rPr lang="en-US" sz="2400">
                <a:solidFill>
                  <a:schemeClr val="tx1"/>
                </a:solidFill>
                <a:latin typeface="Segoe Semibold"/>
              </a:rPr>
              <a:t>Social networking, instant communication, transparency</a:t>
            </a:r>
          </a:p>
          <a:p>
            <a:pPr marL="230188" indent="-230188" eaLnBrk="0" hangingPunct="0">
              <a:lnSpc>
                <a:spcPct val="85000"/>
              </a:lnSpc>
              <a:spcBef>
                <a:spcPct val="50000"/>
              </a:spcBef>
              <a:buClr>
                <a:schemeClr val="folHlink"/>
              </a:buClr>
              <a:buFont typeface="Wingdings" pitchFamily="2" charset="2"/>
              <a:buNone/>
            </a:pPr>
            <a:endParaRPr lang="en-US" sz="2400">
              <a:solidFill>
                <a:schemeClr val="tx1"/>
              </a:solidFill>
              <a:latin typeface="Segoe Semibold"/>
            </a:endParaRPr>
          </a:p>
        </p:txBody>
      </p:sp>
      <p:grpSp>
        <p:nvGrpSpPr>
          <p:cNvPr id="2" name="Group 3"/>
          <p:cNvGrpSpPr>
            <a:grpSpLocks/>
          </p:cNvGrpSpPr>
          <p:nvPr/>
        </p:nvGrpSpPr>
        <p:grpSpPr bwMode="auto">
          <a:xfrm>
            <a:off x="6705600" y="0"/>
            <a:ext cx="2438400" cy="2514600"/>
            <a:chOff x="0" y="0"/>
            <a:chExt cx="9425" cy="9515"/>
          </a:xfrm>
        </p:grpSpPr>
        <p:pic>
          <p:nvPicPr>
            <p:cNvPr id="14341" name="Picture 4"/>
            <p:cNvPicPr>
              <a:picLocks noChangeAspect="1" noChangeArrowheads="1"/>
            </p:cNvPicPr>
            <p:nvPr/>
          </p:nvPicPr>
          <p:blipFill>
            <a:blip r:embed="rId3" cstate="print"/>
            <a:srcRect/>
            <a:stretch>
              <a:fillRect/>
            </a:stretch>
          </p:blipFill>
          <p:spPr bwMode="auto">
            <a:xfrm>
              <a:off x="0" y="0"/>
              <a:ext cx="9425" cy="9515"/>
            </a:xfrm>
            <a:prstGeom prst="rect">
              <a:avLst/>
            </a:prstGeom>
            <a:noFill/>
            <a:ln w="9525">
              <a:noFill/>
              <a:miter lim="800000"/>
              <a:headEnd/>
              <a:tailEnd/>
            </a:ln>
          </p:spPr>
        </p:pic>
        <p:sp>
          <p:nvSpPr>
            <p:cNvPr id="14342" name="Block Arc 31"/>
            <p:cNvSpPr>
              <a:spLocks noChangeArrowheads="1"/>
            </p:cNvSpPr>
            <p:nvPr/>
          </p:nvSpPr>
          <p:spPr bwMode="auto">
            <a:xfrm>
              <a:off x="720" y="653"/>
              <a:ext cx="8088" cy="8275"/>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28 w 4114800"/>
                <a:gd name="T12" fmla="*/ 207333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sp>
          <p:nvSpPr>
            <p:cNvPr id="14343" name="Block Arc 31"/>
            <p:cNvSpPr>
              <a:spLocks noChangeArrowheads="1"/>
            </p:cNvSpPr>
            <p:nvPr/>
          </p:nvSpPr>
          <p:spPr bwMode="auto">
            <a:xfrm rot="16200000" flipV="1">
              <a:off x="650" y="651"/>
              <a:ext cx="8263" cy="810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596 w 4114800"/>
                <a:gd name="T12" fmla="*/ 2073422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rot="10800000" vert="eaVert" anchor="ctr"/>
            <a:lstStyle/>
            <a:p>
              <a:pPr algn="ctr"/>
              <a:endParaRPr lang="en-US">
                <a:solidFill>
                  <a:schemeClr val="tx1"/>
                </a:solidFill>
                <a:latin typeface="Calibri" pitchFamily="34" charset="0"/>
              </a:endParaRPr>
            </a:p>
          </p:txBody>
        </p:sp>
        <p:sp>
          <p:nvSpPr>
            <p:cNvPr id="14344" name="Block Arc 31"/>
            <p:cNvSpPr>
              <a:spLocks noChangeArrowheads="1"/>
            </p:cNvSpPr>
            <p:nvPr/>
          </p:nvSpPr>
          <p:spPr bwMode="auto">
            <a:xfrm rot="10800000" flipV="1">
              <a:off x="732" y="652"/>
              <a:ext cx="8100" cy="818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08 w 4114800"/>
                <a:gd name="T12" fmla="*/ 207326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grpSp>
      <p:pic>
        <p:nvPicPr>
          <p:cNvPr id="10"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
        <p:nvSpPr>
          <p:cNvPr id="11" name="Rectangle 1026"/>
          <p:cNvSpPr>
            <a:spLocks noGrp="1" noChangeArrowheads="1"/>
          </p:cNvSpPr>
          <p:nvPr>
            <p:ph type="title"/>
          </p:nvPr>
        </p:nvSpPr>
        <p:spPr>
          <a:xfrm>
            <a:off x="402265" y="228600"/>
            <a:ext cx="8382000" cy="646331"/>
          </a:xfrm>
        </p:spPr>
        <p:txBody>
          <a:bodyPr/>
          <a:lstStyle/>
          <a:p>
            <a:pPr eaLnBrk="1" hangingPunct="1">
              <a:defRPr/>
            </a:pPr>
            <a:r>
              <a:rPr smtClean="0"/>
              <a:t>Trends and Issues</a:t>
            </a:r>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207002" y="173037"/>
            <a:ext cx="8382001" cy="978730"/>
          </a:xfrm>
        </p:spPr>
        <p:txBody>
          <a:bodyPr/>
          <a:lstStyle/>
          <a:p>
            <a:pPr eaLnBrk="1" hangingPunct="1">
              <a:defRPr/>
            </a:pPr>
            <a:r>
              <a:rPr sz="3200"/>
              <a:t>American Recovery and Reinvestment Act (ARRA) and the High Tech Industry</a:t>
            </a:r>
          </a:p>
        </p:txBody>
      </p:sp>
      <p:sp>
        <p:nvSpPr>
          <p:cNvPr id="15363" name="Rectangle 1027"/>
          <p:cNvSpPr>
            <a:spLocks noGrp="1" noChangeArrowheads="1"/>
          </p:cNvSpPr>
          <p:nvPr>
            <p:ph type="body" idx="1"/>
          </p:nvPr>
        </p:nvSpPr>
        <p:spPr>
          <a:xfrm>
            <a:off x="0" y="1379538"/>
            <a:ext cx="4038600" cy="4640262"/>
          </a:xfrm>
        </p:spPr>
        <p:txBody>
          <a:bodyPr/>
          <a:lstStyle/>
          <a:p>
            <a:pPr marL="0" indent="0" eaLnBrk="1" hangingPunct="1">
              <a:lnSpc>
                <a:spcPct val="85000"/>
              </a:lnSpc>
              <a:buFont typeface="Wingdings" pitchFamily="2" charset="2"/>
              <a:buNone/>
            </a:pPr>
            <a:r>
              <a:rPr lang="en-US" sz="1800" i="1" smtClean="0">
                <a:solidFill>
                  <a:schemeClr val="accent1"/>
                </a:solidFill>
              </a:rPr>
              <a:t>The $787 billion Act will stimulate      $101 billion in technology spending</a:t>
            </a:r>
          </a:p>
          <a:p>
            <a:pPr marL="458788" lvl="2" eaLnBrk="1" hangingPunct="1">
              <a:lnSpc>
                <a:spcPct val="80000"/>
              </a:lnSpc>
            </a:pPr>
            <a:r>
              <a:rPr lang="en-US" sz="1400" smtClean="0"/>
              <a:t>$77.6 billion in Energy</a:t>
            </a:r>
          </a:p>
          <a:p>
            <a:pPr marL="458788" lvl="2" eaLnBrk="1" hangingPunct="1">
              <a:lnSpc>
                <a:spcPct val="80000"/>
              </a:lnSpc>
            </a:pPr>
            <a:r>
              <a:rPr lang="en-US" sz="1400" smtClean="0"/>
              <a:t>$21.1 billion in Healthcare</a:t>
            </a:r>
          </a:p>
          <a:p>
            <a:pPr marL="458788" lvl="2" eaLnBrk="1" hangingPunct="1">
              <a:lnSpc>
                <a:spcPct val="80000"/>
              </a:lnSpc>
            </a:pPr>
            <a:r>
              <a:rPr lang="en-US" sz="1400" smtClean="0"/>
              <a:t>$2.5 billion in Government</a:t>
            </a:r>
          </a:p>
          <a:p>
            <a:pPr marL="458788" lvl="2" eaLnBrk="1" hangingPunct="1">
              <a:lnSpc>
                <a:spcPct val="80000"/>
              </a:lnSpc>
            </a:pPr>
            <a:endParaRPr lang="en-US" sz="1400" smtClean="0"/>
          </a:p>
          <a:p>
            <a:pPr marL="0" indent="0" eaLnBrk="1" hangingPunct="1">
              <a:lnSpc>
                <a:spcPct val="85000"/>
              </a:lnSpc>
              <a:buFont typeface="Wingdings" pitchFamily="2" charset="2"/>
              <a:buNone/>
            </a:pPr>
            <a:r>
              <a:rPr lang="en-US" sz="1800" smtClean="0">
                <a:solidFill>
                  <a:schemeClr val="accent1"/>
                </a:solidFill>
              </a:rPr>
              <a:t>ARRA Intersection Opportunities</a:t>
            </a:r>
          </a:p>
          <a:p>
            <a:pPr marL="458788" lvl="2" eaLnBrk="1" hangingPunct="1">
              <a:lnSpc>
                <a:spcPct val="80000"/>
              </a:lnSpc>
            </a:pPr>
            <a:r>
              <a:rPr lang="en-US" sz="1400" smtClean="0"/>
              <a:t>Federal Health IT in Government</a:t>
            </a:r>
          </a:p>
          <a:p>
            <a:pPr marL="685800" lvl="3" indent="-112713" eaLnBrk="1" hangingPunct="1">
              <a:lnSpc>
                <a:spcPct val="80000"/>
              </a:lnSpc>
            </a:pPr>
            <a:r>
              <a:rPr lang="en-US" sz="1200" smtClean="0"/>
              <a:t>Defense Health Facilities</a:t>
            </a:r>
          </a:p>
          <a:p>
            <a:pPr marL="685800" lvl="3" indent="-112713" eaLnBrk="1" hangingPunct="1">
              <a:lnSpc>
                <a:spcPct val="80000"/>
              </a:lnSpc>
            </a:pPr>
            <a:r>
              <a:rPr lang="en-US" sz="1200" smtClean="0"/>
              <a:t>Indian Health IT &amp; Facilities</a:t>
            </a:r>
          </a:p>
          <a:p>
            <a:pPr marL="685800" lvl="3" indent="-112713" eaLnBrk="1" hangingPunct="1">
              <a:lnSpc>
                <a:spcPct val="80000"/>
              </a:lnSpc>
            </a:pPr>
            <a:r>
              <a:rPr lang="en-US" sz="1200" smtClean="0"/>
              <a:t>SSA Disability Health Record</a:t>
            </a:r>
          </a:p>
          <a:p>
            <a:pPr marL="685800" lvl="3" indent="-112713" eaLnBrk="1" hangingPunct="1">
              <a:lnSpc>
                <a:spcPct val="80000"/>
              </a:lnSpc>
            </a:pPr>
            <a:r>
              <a:rPr lang="en-US" sz="1200" smtClean="0"/>
              <a:t>HHS Coordination of electronic health     record strategy</a:t>
            </a:r>
          </a:p>
          <a:p>
            <a:pPr marL="458788" lvl="2" eaLnBrk="1" hangingPunct="1">
              <a:lnSpc>
                <a:spcPct val="80000"/>
              </a:lnSpc>
            </a:pPr>
            <a:r>
              <a:rPr lang="en-US" sz="1400" smtClean="0"/>
              <a:t>Education</a:t>
            </a:r>
          </a:p>
          <a:p>
            <a:pPr marL="685800" lvl="3" indent="-112713" eaLnBrk="1" hangingPunct="1">
              <a:lnSpc>
                <a:spcPct val="80000"/>
              </a:lnSpc>
            </a:pPr>
            <a:r>
              <a:rPr lang="en-US" sz="1200" smtClean="0"/>
              <a:t>Statewide Data Systems</a:t>
            </a:r>
          </a:p>
          <a:p>
            <a:pPr marL="685800" lvl="3" indent="-112713" eaLnBrk="1" hangingPunct="1">
              <a:lnSpc>
                <a:spcPct val="80000"/>
              </a:lnSpc>
            </a:pPr>
            <a:r>
              <a:rPr lang="en-US" sz="1200" smtClean="0"/>
              <a:t>Education Through Technology</a:t>
            </a:r>
          </a:p>
          <a:p>
            <a:pPr marL="458788" lvl="2" eaLnBrk="1" hangingPunct="1">
              <a:lnSpc>
                <a:spcPct val="80000"/>
              </a:lnSpc>
            </a:pPr>
            <a:r>
              <a:rPr lang="en-US" sz="1400" smtClean="0"/>
              <a:t>Energy</a:t>
            </a:r>
          </a:p>
          <a:p>
            <a:pPr marL="685800" lvl="3" indent="-112713" eaLnBrk="1" hangingPunct="1">
              <a:lnSpc>
                <a:spcPct val="80000"/>
              </a:lnSpc>
            </a:pPr>
            <a:r>
              <a:rPr lang="en-US" sz="1200" smtClean="0"/>
              <a:t>Upgrade to Government Facilities &amp; Fleet</a:t>
            </a:r>
          </a:p>
          <a:p>
            <a:pPr marL="685800" lvl="3" indent="-112713" eaLnBrk="1" hangingPunct="1">
              <a:lnSpc>
                <a:spcPct val="80000"/>
              </a:lnSpc>
            </a:pPr>
            <a:r>
              <a:rPr lang="en-US" sz="1200" smtClean="0"/>
              <a:t>Smart Grid</a:t>
            </a:r>
          </a:p>
          <a:p>
            <a:pPr marL="458788" lvl="2" eaLnBrk="1" hangingPunct="1">
              <a:lnSpc>
                <a:spcPct val="80000"/>
              </a:lnSpc>
            </a:pPr>
            <a:r>
              <a:rPr lang="en-US" sz="1400" smtClean="0"/>
              <a:t>Infrastructure</a:t>
            </a:r>
          </a:p>
          <a:p>
            <a:pPr marL="685800" lvl="3" indent="-112713" eaLnBrk="1" hangingPunct="1">
              <a:lnSpc>
                <a:spcPct val="80000"/>
              </a:lnSpc>
            </a:pPr>
            <a:r>
              <a:rPr lang="en-US" sz="1200" smtClean="0"/>
              <a:t>23% in Government </a:t>
            </a:r>
          </a:p>
          <a:p>
            <a:pPr marL="685800" lvl="3" indent="-112713" eaLnBrk="1" hangingPunct="1">
              <a:lnSpc>
                <a:spcPct val="80000"/>
              </a:lnSpc>
            </a:pPr>
            <a:r>
              <a:rPr lang="en-US" sz="1200" smtClean="0"/>
              <a:t>77% in Private Sector</a:t>
            </a:r>
          </a:p>
          <a:p>
            <a:pPr marL="685800" lvl="3" indent="-112713" eaLnBrk="1" hangingPunct="1">
              <a:lnSpc>
                <a:spcPct val="80000"/>
              </a:lnSpc>
            </a:pPr>
            <a:endParaRPr lang="en-US" sz="1200" smtClean="0"/>
          </a:p>
          <a:p>
            <a:pPr marL="685800" lvl="3" indent="-112713" eaLnBrk="1" hangingPunct="1">
              <a:lnSpc>
                <a:spcPct val="80000"/>
              </a:lnSpc>
            </a:pPr>
            <a:endParaRPr lang="en-US" sz="1200" smtClean="0"/>
          </a:p>
          <a:p>
            <a:pPr marL="685800" lvl="3" indent="-112713" eaLnBrk="1" hangingPunct="1">
              <a:lnSpc>
                <a:spcPct val="80000"/>
              </a:lnSpc>
            </a:pPr>
            <a:endParaRPr lang="en-US" sz="1200" smtClean="0"/>
          </a:p>
          <a:p>
            <a:pPr marL="458788" lvl="2" eaLnBrk="1" hangingPunct="1">
              <a:lnSpc>
                <a:spcPct val="80000"/>
              </a:lnSpc>
            </a:pPr>
            <a:endParaRPr lang="en-US" sz="1400" smtClean="0"/>
          </a:p>
          <a:p>
            <a:pPr marL="114300" lvl="1" indent="1588" eaLnBrk="1" hangingPunct="1">
              <a:lnSpc>
                <a:spcPct val="80000"/>
              </a:lnSpc>
            </a:pPr>
            <a:endParaRPr lang="en-US" sz="1600" smtClean="0"/>
          </a:p>
        </p:txBody>
      </p:sp>
      <p:pic>
        <p:nvPicPr>
          <p:cNvPr id="15364" name="Picture 1028"/>
          <p:cNvPicPr>
            <a:picLocks noChangeAspect="1" noChangeArrowheads="1"/>
          </p:cNvPicPr>
          <p:nvPr/>
        </p:nvPicPr>
        <p:blipFill>
          <a:blip r:embed="rId3" cstate="print"/>
          <a:srcRect t="16127" r="31973" b="7001"/>
          <a:stretch>
            <a:fillRect/>
          </a:stretch>
        </p:blipFill>
        <p:spPr bwMode="auto">
          <a:xfrm>
            <a:off x="3733800" y="990600"/>
            <a:ext cx="5410200" cy="4821238"/>
          </a:xfrm>
          <a:prstGeom prst="rect">
            <a:avLst/>
          </a:prstGeom>
          <a:noFill/>
          <a:ln w="9525">
            <a:noFill/>
            <a:miter lim="800000"/>
            <a:headEnd/>
            <a:tailEnd/>
          </a:ln>
        </p:spPr>
      </p:pic>
      <p:pic>
        <p:nvPicPr>
          <p:cNvPr id="6"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a:xfrm>
            <a:off x="457200" y="228600"/>
            <a:ext cx="8229600" cy="893763"/>
          </a:xfrm>
        </p:spPr>
        <p:txBody>
          <a:bodyPr/>
          <a:lstStyle/>
          <a:p>
            <a:pPr eaLnBrk="1" hangingPunct="1">
              <a:defRPr/>
            </a:pPr>
            <a:r>
              <a:rPr/>
              <a:t>2009 ARRA Summary </a:t>
            </a:r>
          </a:p>
        </p:txBody>
      </p:sp>
      <p:sp>
        <p:nvSpPr>
          <p:cNvPr id="16387" name="Rectangle 8"/>
          <p:cNvSpPr>
            <a:spLocks noGrp="1" noChangeArrowheads="1"/>
          </p:cNvSpPr>
          <p:nvPr>
            <p:ph type="body" idx="1"/>
          </p:nvPr>
        </p:nvSpPr>
        <p:spPr/>
        <p:txBody>
          <a:bodyPr/>
          <a:lstStyle/>
          <a:p>
            <a:pPr lvl="1" eaLnBrk="1" hangingPunct="1"/>
            <a:endParaRPr lang="en-US" smtClean="0"/>
          </a:p>
          <a:p>
            <a:pPr lvl="1" eaLnBrk="1" hangingPunct="1"/>
            <a:endParaRPr lang="en-US" smtClean="0"/>
          </a:p>
        </p:txBody>
      </p:sp>
      <p:sp>
        <p:nvSpPr>
          <p:cNvPr id="16388" name="Rectangle 4"/>
          <p:cNvSpPr>
            <a:spLocks noChangeArrowheads="1"/>
          </p:cNvSpPr>
          <p:nvPr/>
        </p:nvSpPr>
        <p:spPr bwMode="auto">
          <a:xfrm>
            <a:off x="457200" y="1295400"/>
            <a:ext cx="8229600" cy="4876800"/>
          </a:xfrm>
          <a:prstGeom prst="rect">
            <a:avLst/>
          </a:prstGeom>
          <a:noFill/>
          <a:ln w="9525">
            <a:noFill/>
            <a:miter lim="800000"/>
            <a:headEnd/>
            <a:tailEnd/>
          </a:ln>
        </p:spPr>
        <p:txBody>
          <a:bodyPr/>
          <a:lstStyle/>
          <a:p>
            <a:pPr marL="230188" indent="-230188">
              <a:lnSpc>
                <a:spcPct val="85000"/>
              </a:lnSpc>
              <a:spcBef>
                <a:spcPct val="50000"/>
              </a:spcBef>
              <a:buClr>
                <a:schemeClr val="folHlink"/>
              </a:buClr>
              <a:buFont typeface="Wingdings" pitchFamily="2" charset="2"/>
              <a:buChar char="§"/>
            </a:pPr>
            <a:r>
              <a:rPr lang="en-US">
                <a:latin typeface="Segoe Semibold"/>
              </a:rPr>
              <a:t>American Recovery and Reinvestment Act of 2009 - $787 billion</a:t>
            </a:r>
          </a:p>
          <a:p>
            <a:pPr marL="630238" lvl="1" indent="-285750">
              <a:lnSpc>
                <a:spcPct val="80000"/>
              </a:lnSpc>
              <a:spcBef>
                <a:spcPct val="25000"/>
              </a:spcBef>
              <a:buClr>
                <a:schemeClr val="folHlink"/>
              </a:buClr>
              <a:buFontTx/>
              <a:buChar char="–"/>
            </a:pPr>
            <a:r>
              <a:rPr lang="en-US" sz="1600">
                <a:solidFill>
                  <a:schemeClr val="tx1"/>
                </a:solidFill>
                <a:latin typeface="Segoe Semibold"/>
              </a:rPr>
              <a:t>$302 billion in direct government spending</a:t>
            </a:r>
          </a:p>
          <a:p>
            <a:pPr marL="630238" lvl="1" indent="-285750">
              <a:lnSpc>
                <a:spcPct val="80000"/>
              </a:lnSpc>
              <a:spcBef>
                <a:spcPct val="25000"/>
              </a:spcBef>
              <a:buClr>
                <a:schemeClr val="folHlink"/>
              </a:buClr>
              <a:buFontTx/>
              <a:buChar char="–"/>
            </a:pPr>
            <a:r>
              <a:rPr lang="en-US" sz="1600">
                <a:solidFill>
                  <a:schemeClr val="tx1"/>
                </a:solidFill>
                <a:latin typeface="Segoe Semibold"/>
              </a:rPr>
              <a:t>$288 billion in tax relief provisions</a:t>
            </a:r>
          </a:p>
          <a:p>
            <a:pPr marL="630238" lvl="1" indent="-285750">
              <a:lnSpc>
                <a:spcPct val="80000"/>
              </a:lnSpc>
              <a:spcBef>
                <a:spcPct val="25000"/>
              </a:spcBef>
              <a:buClr>
                <a:schemeClr val="folHlink"/>
              </a:buClr>
              <a:buFontTx/>
              <a:buChar char="–"/>
            </a:pPr>
            <a:r>
              <a:rPr lang="en-US" sz="1600">
                <a:solidFill>
                  <a:schemeClr val="tx1"/>
                </a:solidFill>
                <a:latin typeface="Segoe Semibold"/>
              </a:rPr>
              <a:t>$197 billion in direct spending to individuals</a:t>
            </a:r>
          </a:p>
          <a:p>
            <a:pPr marL="230188" indent="-230188">
              <a:lnSpc>
                <a:spcPct val="85000"/>
              </a:lnSpc>
              <a:spcBef>
                <a:spcPct val="50000"/>
              </a:spcBef>
              <a:buClr>
                <a:schemeClr val="folHlink"/>
              </a:buClr>
              <a:buFont typeface="Wingdings" pitchFamily="2" charset="2"/>
              <a:buChar char="§"/>
            </a:pPr>
            <a:r>
              <a:rPr lang="en-US">
                <a:latin typeface="Segoe Semibold"/>
              </a:rPr>
              <a:t>Provides funding to agencies for new and existing programs</a:t>
            </a:r>
          </a:p>
          <a:p>
            <a:pPr marL="630238" lvl="1" indent="-285750">
              <a:lnSpc>
                <a:spcPct val="80000"/>
              </a:lnSpc>
              <a:spcBef>
                <a:spcPct val="25000"/>
              </a:spcBef>
              <a:buClr>
                <a:schemeClr val="folHlink"/>
              </a:buClr>
              <a:buFontTx/>
              <a:buChar char="–"/>
            </a:pPr>
            <a:r>
              <a:rPr lang="en-US" sz="1600">
                <a:solidFill>
                  <a:schemeClr val="tx1"/>
                </a:solidFill>
                <a:latin typeface="Segoe Semibold"/>
              </a:rPr>
              <a:t>Federal agencies define program requirements and guidelines</a:t>
            </a:r>
          </a:p>
          <a:p>
            <a:pPr marL="630238" lvl="1" indent="-285750">
              <a:lnSpc>
                <a:spcPct val="80000"/>
              </a:lnSpc>
              <a:spcBef>
                <a:spcPct val="25000"/>
              </a:spcBef>
              <a:buClr>
                <a:schemeClr val="folHlink"/>
              </a:buClr>
              <a:buFontTx/>
              <a:buChar char="–"/>
            </a:pPr>
            <a:r>
              <a:rPr lang="en-US" sz="1600">
                <a:solidFill>
                  <a:schemeClr val="tx1"/>
                </a:solidFill>
                <a:latin typeface="Segoe Semibold"/>
              </a:rPr>
              <a:t>Specific IT funding is often embedded in priority programs</a:t>
            </a:r>
          </a:p>
          <a:p>
            <a:pPr marL="630238" lvl="1" indent="-285750">
              <a:lnSpc>
                <a:spcPct val="90000"/>
              </a:lnSpc>
              <a:spcBef>
                <a:spcPct val="25000"/>
              </a:spcBef>
              <a:buClr>
                <a:schemeClr val="folHlink"/>
              </a:buClr>
              <a:buFontTx/>
              <a:buChar char="–"/>
            </a:pPr>
            <a:r>
              <a:rPr lang="en-US" sz="1600">
                <a:solidFill>
                  <a:schemeClr val="tx1"/>
                </a:solidFill>
                <a:latin typeface="Segoe Semibold"/>
              </a:rPr>
              <a:t>Over 61% is provided to states via federal grant programs</a:t>
            </a:r>
          </a:p>
          <a:p>
            <a:pPr marL="230188" indent="-230188">
              <a:lnSpc>
                <a:spcPct val="85000"/>
              </a:lnSpc>
              <a:spcBef>
                <a:spcPct val="50000"/>
              </a:spcBef>
              <a:buClr>
                <a:schemeClr val="folHlink"/>
              </a:buClr>
              <a:buFont typeface="Wingdings" pitchFamily="2" charset="2"/>
              <a:buChar char="§"/>
            </a:pPr>
            <a:r>
              <a:rPr lang="en-US">
                <a:latin typeface="Segoe Semibold"/>
              </a:rPr>
              <a:t>Utilize existing processes – just “faster”</a:t>
            </a:r>
          </a:p>
          <a:p>
            <a:pPr marL="630238" lvl="1" indent="-285750">
              <a:lnSpc>
                <a:spcPct val="80000"/>
              </a:lnSpc>
              <a:spcBef>
                <a:spcPct val="25000"/>
              </a:spcBef>
              <a:buClr>
                <a:schemeClr val="folHlink"/>
              </a:buClr>
              <a:buFontTx/>
              <a:buChar char="–"/>
            </a:pPr>
            <a:r>
              <a:rPr lang="en-US" sz="1600">
                <a:solidFill>
                  <a:schemeClr val="tx1"/>
                </a:solidFill>
                <a:latin typeface="Segoe Semibold"/>
              </a:rPr>
              <a:t>Federal Acquisition Regulations still apply</a:t>
            </a:r>
          </a:p>
          <a:p>
            <a:pPr marL="630238" lvl="1" indent="-285750">
              <a:lnSpc>
                <a:spcPct val="80000"/>
              </a:lnSpc>
              <a:spcBef>
                <a:spcPct val="25000"/>
              </a:spcBef>
              <a:buClr>
                <a:schemeClr val="folHlink"/>
              </a:buClr>
              <a:buFontTx/>
              <a:buChar char="–"/>
            </a:pPr>
            <a:r>
              <a:rPr lang="en-US" sz="1600">
                <a:solidFill>
                  <a:schemeClr val="tx1"/>
                </a:solidFill>
                <a:latin typeface="Segoe Semibold"/>
              </a:rPr>
              <a:t>Fixed Price Contracts are required</a:t>
            </a:r>
          </a:p>
          <a:p>
            <a:pPr marL="630238" lvl="1" indent="-285750">
              <a:lnSpc>
                <a:spcPct val="80000"/>
              </a:lnSpc>
              <a:spcBef>
                <a:spcPct val="25000"/>
              </a:spcBef>
              <a:buClr>
                <a:schemeClr val="folHlink"/>
              </a:buClr>
              <a:buFontTx/>
              <a:buChar char="–"/>
            </a:pPr>
            <a:r>
              <a:rPr lang="en-US" sz="1600">
                <a:solidFill>
                  <a:schemeClr val="tx1"/>
                </a:solidFill>
                <a:latin typeface="Segoe Semibold"/>
              </a:rPr>
              <a:t>Priority given to “shovel ready” initiatives</a:t>
            </a:r>
          </a:p>
          <a:p>
            <a:pPr marL="230188" indent="-230188">
              <a:lnSpc>
                <a:spcPct val="85000"/>
              </a:lnSpc>
              <a:spcBef>
                <a:spcPct val="50000"/>
              </a:spcBef>
              <a:buClr>
                <a:schemeClr val="folHlink"/>
              </a:buClr>
              <a:buFont typeface="Wingdings" pitchFamily="2" charset="2"/>
              <a:buChar char="§"/>
            </a:pPr>
            <a:r>
              <a:rPr lang="en-US">
                <a:latin typeface="Segoe Semibold"/>
              </a:rPr>
              <a:t>Oversight, Transparency and Accountability</a:t>
            </a:r>
          </a:p>
          <a:p>
            <a:pPr marL="630238" lvl="1" indent="-285750">
              <a:lnSpc>
                <a:spcPct val="80000"/>
              </a:lnSpc>
              <a:spcBef>
                <a:spcPct val="25000"/>
              </a:spcBef>
              <a:buClr>
                <a:schemeClr val="folHlink"/>
              </a:buClr>
              <a:buFontTx/>
              <a:buChar char="–"/>
            </a:pPr>
            <a:r>
              <a:rPr lang="en-US" sz="1600">
                <a:solidFill>
                  <a:schemeClr val="tx1"/>
                </a:solidFill>
                <a:latin typeface="Segoe Semibold"/>
              </a:rPr>
              <a:t>$316 million to specific federal oversight entities</a:t>
            </a:r>
          </a:p>
          <a:p>
            <a:pPr marL="630238" lvl="1" indent="-285750">
              <a:lnSpc>
                <a:spcPct val="80000"/>
              </a:lnSpc>
              <a:spcBef>
                <a:spcPct val="25000"/>
              </a:spcBef>
              <a:buClr>
                <a:schemeClr val="folHlink"/>
              </a:buClr>
              <a:buFontTx/>
              <a:buChar char="–"/>
            </a:pPr>
            <a:r>
              <a:rPr lang="en-US" sz="1600">
                <a:solidFill>
                  <a:schemeClr val="tx1"/>
                </a:solidFill>
                <a:latin typeface="Segoe Semibold"/>
              </a:rPr>
              <a:t>$2.85 billion to program management oversight, federal and/or state</a:t>
            </a:r>
          </a:p>
          <a:p>
            <a:pPr marL="630238" lvl="1" indent="-285750">
              <a:lnSpc>
                <a:spcPct val="80000"/>
              </a:lnSpc>
              <a:spcBef>
                <a:spcPct val="25000"/>
              </a:spcBef>
              <a:buClr>
                <a:schemeClr val="folHlink"/>
              </a:buClr>
              <a:buFontTx/>
              <a:buChar char="–"/>
            </a:pPr>
            <a:r>
              <a:rPr lang="en-US" sz="1600">
                <a:solidFill>
                  <a:schemeClr val="tx1"/>
                </a:solidFill>
                <a:latin typeface="Segoe Semibold"/>
              </a:rPr>
              <a:t>Newly created federal Recovery Accountability and Transparency Board</a:t>
            </a:r>
          </a:p>
          <a:p>
            <a:pPr marL="630238" lvl="1" indent="-285750">
              <a:lnSpc>
                <a:spcPct val="80000"/>
              </a:lnSpc>
              <a:spcBef>
                <a:spcPct val="25000"/>
              </a:spcBef>
              <a:buClr>
                <a:schemeClr val="folHlink"/>
              </a:buClr>
              <a:buFontTx/>
              <a:buChar char="–"/>
            </a:pPr>
            <a:r>
              <a:rPr lang="en-US" sz="1600">
                <a:solidFill>
                  <a:schemeClr val="tx1"/>
                </a:solidFill>
                <a:latin typeface="Segoe Semibold"/>
                <a:hlinkClick r:id=""/>
              </a:rPr>
              <a:t>Recovery.gov</a:t>
            </a:r>
            <a:r>
              <a:rPr lang="en-US" sz="1600">
                <a:solidFill>
                  <a:schemeClr val="tx1"/>
                </a:solidFill>
                <a:latin typeface="Segoe Semibold"/>
              </a:rPr>
              <a:t> is established to monitor spending </a:t>
            </a:r>
          </a:p>
          <a:p>
            <a:pPr marL="230188" indent="-230188">
              <a:lnSpc>
                <a:spcPct val="85000"/>
              </a:lnSpc>
              <a:spcBef>
                <a:spcPct val="50000"/>
              </a:spcBef>
              <a:buClr>
                <a:schemeClr val="folHlink"/>
              </a:buClr>
              <a:buFont typeface="Wingdings" pitchFamily="2" charset="2"/>
              <a:buChar char="§"/>
            </a:pPr>
            <a:endParaRPr lang="en-US">
              <a:solidFill>
                <a:schemeClr val="tx1"/>
              </a:solidFill>
              <a:latin typeface="Segoe Semibold"/>
            </a:endParaRPr>
          </a:p>
        </p:txBody>
      </p:sp>
      <p:pic>
        <p:nvPicPr>
          <p:cNvPr id="6"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blind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381000" y="1447800"/>
            <a:ext cx="6553200" cy="4616450"/>
          </a:xfrm>
          <a:prstGeom prst="rect">
            <a:avLst/>
          </a:prstGeom>
          <a:noFill/>
          <a:ln w="9525">
            <a:noFill/>
            <a:miter lim="800000"/>
            <a:headEnd/>
            <a:tailEnd/>
          </a:ln>
        </p:spPr>
        <p:txBody>
          <a:bodyPr/>
          <a:lstStyle/>
          <a:p>
            <a:pPr marL="230188" indent="-230188" eaLnBrk="0" hangingPunct="0">
              <a:lnSpc>
                <a:spcPct val="85000"/>
              </a:lnSpc>
              <a:spcBef>
                <a:spcPct val="50000"/>
              </a:spcBef>
              <a:buClr>
                <a:schemeClr val="folHlink"/>
              </a:buClr>
              <a:buFont typeface="Wingdings" pitchFamily="2" charset="2"/>
              <a:buNone/>
            </a:pPr>
            <a:r>
              <a:rPr lang="en-US" sz="2800" i="1" dirty="0">
                <a:latin typeface="Segoe Semibold"/>
              </a:rPr>
              <a:t>Transparency</a:t>
            </a:r>
          </a:p>
          <a:p>
            <a:pPr marL="230188" indent="-230188" eaLnBrk="0" hangingPunct="0">
              <a:lnSpc>
                <a:spcPct val="85000"/>
              </a:lnSpc>
              <a:spcBef>
                <a:spcPct val="50000"/>
              </a:spcBef>
              <a:buClr>
                <a:schemeClr val="folHlink"/>
              </a:buClr>
              <a:buFont typeface="Wingdings" pitchFamily="2" charset="2"/>
              <a:buChar char="§"/>
            </a:pPr>
            <a:r>
              <a:rPr lang="en-US" sz="2400" dirty="0">
                <a:solidFill>
                  <a:schemeClr val="tx1"/>
                </a:solidFill>
                <a:latin typeface="Segoe Semibold"/>
              </a:rPr>
              <a:t>Citizens:</a:t>
            </a:r>
          </a:p>
          <a:p>
            <a:pPr marL="630238" lvl="1" indent="-285750" eaLnBrk="0" hangingPunct="0">
              <a:lnSpc>
                <a:spcPct val="85000"/>
              </a:lnSpc>
              <a:spcBef>
                <a:spcPct val="25000"/>
              </a:spcBef>
              <a:buClr>
                <a:schemeClr val="folHlink"/>
              </a:buClr>
              <a:buFontTx/>
              <a:buChar char="–"/>
            </a:pPr>
            <a:r>
              <a:rPr lang="en-US" sz="2400" dirty="0">
                <a:solidFill>
                  <a:schemeClr val="tx1"/>
                </a:solidFill>
                <a:latin typeface="Segoe Semibold"/>
              </a:rPr>
              <a:t>How will government fix it?</a:t>
            </a:r>
          </a:p>
          <a:p>
            <a:pPr marL="630238" lvl="1" indent="-285750" eaLnBrk="0" hangingPunct="0">
              <a:lnSpc>
                <a:spcPct val="85000"/>
              </a:lnSpc>
              <a:spcBef>
                <a:spcPct val="25000"/>
              </a:spcBef>
              <a:buClr>
                <a:schemeClr val="folHlink"/>
              </a:buClr>
              <a:buFontTx/>
              <a:buChar char="–"/>
            </a:pPr>
            <a:r>
              <a:rPr lang="en-US" sz="2400" dirty="0">
                <a:solidFill>
                  <a:schemeClr val="tx1"/>
                </a:solidFill>
                <a:latin typeface="Segoe Semibold"/>
              </a:rPr>
              <a:t>How did we get into this in the first place?</a:t>
            </a:r>
          </a:p>
          <a:p>
            <a:pPr marL="630238" lvl="1" indent="-285750" eaLnBrk="0" hangingPunct="0">
              <a:lnSpc>
                <a:spcPct val="85000"/>
              </a:lnSpc>
              <a:spcBef>
                <a:spcPct val="25000"/>
              </a:spcBef>
              <a:buClr>
                <a:schemeClr val="folHlink"/>
              </a:buClr>
              <a:buFontTx/>
              <a:buChar char="–"/>
            </a:pPr>
            <a:r>
              <a:rPr lang="en-US" sz="2400" dirty="0">
                <a:solidFill>
                  <a:schemeClr val="tx1"/>
                </a:solidFill>
                <a:latin typeface="Segoe Semibold"/>
              </a:rPr>
              <a:t>How do we avoid it happening again?</a:t>
            </a:r>
          </a:p>
          <a:p>
            <a:pPr marL="230188" indent="-230188" eaLnBrk="0" hangingPunct="0">
              <a:lnSpc>
                <a:spcPct val="80000"/>
              </a:lnSpc>
              <a:spcBef>
                <a:spcPct val="50000"/>
              </a:spcBef>
              <a:buClr>
                <a:schemeClr val="folHlink"/>
              </a:buClr>
              <a:buFont typeface="Wingdings" pitchFamily="2" charset="2"/>
              <a:buChar char="§"/>
            </a:pPr>
            <a:r>
              <a:rPr lang="en-US" sz="2400" dirty="0">
                <a:solidFill>
                  <a:schemeClr val="tx1"/>
                </a:solidFill>
                <a:latin typeface="Segoe Semibold"/>
              </a:rPr>
              <a:t>Government:</a:t>
            </a:r>
          </a:p>
          <a:p>
            <a:pPr marL="630238" lvl="1" indent="-285750" eaLnBrk="0" hangingPunct="0">
              <a:lnSpc>
                <a:spcPct val="80000"/>
              </a:lnSpc>
              <a:spcBef>
                <a:spcPct val="25000"/>
              </a:spcBef>
              <a:buClr>
                <a:schemeClr val="folHlink"/>
              </a:buClr>
              <a:buFontTx/>
              <a:buChar char="–"/>
            </a:pPr>
            <a:r>
              <a:rPr lang="en-US" sz="2400" dirty="0">
                <a:solidFill>
                  <a:schemeClr val="tx1"/>
                </a:solidFill>
                <a:latin typeface="Segoe Semibold"/>
              </a:rPr>
              <a:t>ARRA reporting requirements = results and accountability</a:t>
            </a:r>
          </a:p>
          <a:p>
            <a:pPr marL="630238" lvl="1" indent="-285750" eaLnBrk="0" hangingPunct="0">
              <a:lnSpc>
                <a:spcPct val="80000"/>
              </a:lnSpc>
              <a:spcBef>
                <a:spcPct val="25000"/>
              </a:spcBef>
              <a:buClr>
                <a:schemeClr val="folHlink"/>
              </a:buClr>
              <a:buFontTx/>
              <a:buChar char="–"/>
            </a:pPr>
            <a:r>
              <a:rPr lang="en-US" sz="2400" dirty="0">
                <a:solidFill>
                  <a:schemeClr val="tx1"/>
                </a:solidFill>
                <a:latin typeface="Segoe Semibold"/>
              </a:rPr>
              <a:t>“Democratization of data”</a:t>
            </a:r>
            <a:endParaRPr lang="en-US" sz="2400" i="1" dirty="0">
              <a:solidFill>
                <a:schemeClr val="tx1"/>
              </a:solidFill>
              <a:latin typeface="Segoe Semibold"/>
            </a:endParaRPr>
          </a:p>
          <a:p>
            <a:pPr marL="230188" indent="-230188" eaLnBrk="0" hangingPunct="0">
              <a:lnSpc>
                <a:spcPct val="80000"/>
              </a:lnSpc>
              <a:spcBef>
                <a:spcPct val="50000"/>
              </a:spcBef>
              <a:buClr>
                <a:schemeClr val="folHlink"/>
              </a:buClr>
              <a:buFont typeface="Wingdings" pitchFamily="2" charset="2"/>
              <a:buChar char="§"/>
            </a:pPr>
            <a:endParaRPr lang="en-US" sz="2400" dirty="0">
              <a:solidFill>
                <a:schemeClr val="tx1"/>
              </a:solidFill>
              <a:latin typeface="Segoe Semibold"/>
            </a:endParaRPr>
          </a:p>
        </p:txBody>
      </p:sp>
      <p:grpSp>
        <p:nvGrpSpPr>
          <p:cNvPr id="2" name="Group 4"/>
          <p:cNvGrpSpPr>
            <a:grpSpLocks/>
          </p:cNvGrpSpPr>
          <p:nvPr/>
        </p:nvGrpSpPr>
        <p:grpSpPr bwMode="auto">
          <a:xfrm>
            <a:off x="6705600" y="0"/>
            <a:ext cx="2438400" cy="2514600"/>
            <a:chOff x="0" y="0"/>
            <a:chExt cx="9425" cy="9515"/>
          </a:xfrm>
        </p:grpSpPr>
        <p:pic>
          <p:nvPicPr>
            <p:cNvPr id="17413" name="Picture 5"/>
            <p:cNvPicPr>
              <a:picLocks noChangeAspect="1" noChangeArrowheads="1"/>
            </p:cNvPicPr>
            <p:nvPr/>
          </p:nvPicPr>
          <p:blipFill>
            <a:blip r:embed="rId3" cstate="print"/>
            <a:srcRect/>
            <a:stretch>
              <a:fillRect/>
            </a:stretch>
          </p:blipFill>
          <p:spPr bwMode="auto">
            <a:xfrm>
              <a:off x="0" y="0"/>
              <a:ext cx="9425" cy="9515"/>
            </a:xfrm>
            <a:prstGeom prst="rect">
              <a:avLst/>
            </a:prstGeom>
            <a:noFill/>
            <a:ln w="9525">
              <a:noFill/>
              <a:miter lim="800000"/>
              <a:headEnd/>
              <a:tailEnd/>
            </a:ln>
          </p:spPr>
        </p:pic>
        <p:sp>
          <p:nvSpPr>
            <p:cNvPr id="17414" name="Block Arc 31"/>
            <p:cNvSpPr>
              <a:spLocks noChangeArrowheads="1"/>
            </p:cNvSpPr>
            <p:nvPr/>
          </p:nvSpPr>
          <p:spPr bwMode="auto">
            <a:xfrm>
              <a:off x="720" y="653"/>
              <a:ext cx="8088" cy="8275"/>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28 w 4114800"/>
                <a:gd name="T12" fmla="*/ 207333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sp>
          <p:nvSpPr>
            <p:cNvPr id="17415" name="Block Arc 31"/>
            <p:cNvSpPr>
              <a:spLocks noChangeArrowheads="1"/>
            </p:cNvSpPr>
            <p:nvPr/>
          </p:nvSpPr>
          <p:spPr bwMode="auto">
            <a:xfrm rot="16200000" flipV="1">
              <a:off x="650" y="651"/>
              <a:ext cx="8263" cy="810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596 w 4114800"/>
                <a:gd name="T12" fmla="*/ 2073422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rot="10800000" vert="eaVert" anchor="ctr"/>
            <a:lstStyle/>
            <a:p>
              <a:pPr algn="ctr"/>
              <a:endParaRPr lang="en-US">
                <a:solidFill>
                  <a:schemeClr val="tx1"/>
                </a:solidFill>
                <a:latin typeface="Calibri" pitchFamily="34" charset="0"/>
              </a:endParaRPr>
            </a:p>
          </p:txBody>
        </p:sp>
        <p:sp>
          <p:nvSpPr>
            <p:cNvPr id="17416" name="Block Arc 31"/>
            <p:cNvSpPr>
              <a:spLocks noChangeArrowheads="1"/>
            </p:cNvSpPr>
            <p:nvPr/>
          </p:nvSpPr>
          <p:spPr bwMode="auto">
            <a:xfrm rot="10800000" flipV="1">
              <a:off x="732" y="652"/>
              <a:ext cx="8100" cy="818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08 w 4114800"/>
                <a:gd name="T12" fmla="*/ 207326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grpSp>
      <p:pic>
        <p:nvPicPr>
          <p:cNvPr id="10"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
        <p:nvSpPr>
          <p:cNvPr id="11" name="Rectangle 1026"/>
          <p:cNvSpPr txBox="1">
            <a:spLocks noChangeArrowheads="1"/>
          </p:cNvSpPr>
          <p:nvPr/>
        </p:nvSpPr>
        <p:spPr>
          <a:xfrm>
            <a:off x="402265" y="228600"/>
            <a:ext cx="8382000" cy="646331"/>
          </a:xfrm>
          <a:prstGeom prst="rect">
            <a:avLst/>
          </a:prstGeo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0" cap="none" spc="-30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Trends and Issues</a:t>
            </a:r>
            <a:endParaRPr kumimoji="0" lang="en-US" sz="4000" b="0" i="0" u="none" strike="noStrike" kern="0" cap="none" spc="-300" normalizeH="0" baseline="0" noProof="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02265" y="228600"/>
            <a:ext cx="8382000" cy="840230"/>
          </a:xfrm>
        </p:spPr>
        <p:txBody>
          <a:bodyPr/>
          <a:lstStyle/>
          <a:p>
            <a:pPr eaLnBrk="1" hangingPunct="1">
              <a:defRPr/>
            </a:pPr>
            <a:r>
              <a:rPr/>
              <a:t>Stimulus Act – How the Money Flows</a:t>
            </a:r>
          </a:p>
        </p:txBody>
      </p:sp>
      <p:grpSp>
        <p:nvGrpSpPr>
          <p:cNvPr id="2" name="Group 3"/>
          <p:cNvGrpSpPr>
            <a:grpSpLocks/>
          </p:cNvGrpSpPr>
          <p:nvPr/>
        </p:nvGrpSpPr>
        <p:grpSpPr bwMode="auto">
          <a:xfrm>
            <a:off x="0" y="1752600"/>
            <a:ext cx="9144000" cy="3887788"/>
            <a:chOff x="0" y="1776"/>
            <a:chExt cx="5760" cy="2046"/>
          </a:xfrm>
        </p:grpSpPr>
        <p:grpSp>
          <p:nvGrpSpPr>
            <p:cNvPr id="3" name="Group 4"/>
            <p:cNvGrpSpPr>
              <a:grpSpLocks/>
            </p:cNvGrpSpPr>
            <p:nvPr/>
          </p:nvGrpSpPr>
          <p:grpSpPr bwMode="auto">
            <a:xfrm>
              <a:off x="0" y="1776"/>
              <a:ext cx="3561" cy="2046"/>
              <a:chOff x="0" y="1776"/>
              <a:chExt cx="3561" cy="2046"/>
            </a:xfrm>
          </p:grpSpPr>
          <p:sp>
            <p:nvSpPr>
              <p:cNvPr id="18438" name="Rectangle 5"/>
              <p:cNvSpPr>
                <a:spLocks noChangeArrowheads="1"/>
              </p:cNvSpPr>
              <p:nvPr/>
            </p:nvSpPr>
            <p:spPr bwMode="auto">
              <a:xfrm>
                <a:off x="816" y="2017"/>
                <a:ext cx="2591" cy="1416"/>
              </a:xfrm>
              <a:prstGeom prst="rect">
                <a:avLst/>
              </a:prstGeom>
              <a:solidFill>
                <a:srgbClr val="C0C0C0"/>
              </a:solidFill>
              <a:ln w="9525">
                <a:noFill/>
                <a:miter lim="800000"/>
                <a:headEnd/>
                <a:tailEnd/>
              </a:ln>
            </p:spPr>
            <p:txBody>
              <a:bodyPr/>
              <a:lstStyle/>
              <a:p>
                <a:endParaRPr lang="en-US">
                  <a:solidFill>
                    <a:schemeClr val="tx1"/>
                  </a:solidFill>
                  <a:latin typeface="Segoe Semibold"/>
                </a:endParaRPr>
              </a:p>
            </p:txBody>
          </p:sp>
          <p:sp>
            <p:nvSpPr>
              <p:cNvPr id="18439" name="Line 6"/>
              <p:cNvSpPr>
                <a:spLocks noChangeShapeType="1"/>
              </p:cNvSpPr>
              <p:nvPr/>
            </p:nvSpPr>
            <p:spPr bwMode="auto">
              <a:xfrm>
                <a:off x="1466" y="2017"/>
                <a:ext cx="1" cy="1416"/>
              </a:xfrm>
              <a:prstGeom prst="line">
                <a:avLst/>
              </a:prstGeom>
              <a:noFill/>
              <a:ln w="0">
                <a:solidFill>
                  <a:srgbClr val="000000"/>
                </a:solidFill>
                <a:round/>
                <a:headEnd/>
                <a:tailEnd/>
              </a:ln>
            </p:spPr>
            <p:txBody>
              <a:bodyPr/>
              <a:lstStyle/>
              <a:p>
                <a:endParaRPr lang="en-US"/>
              </a:p>
            </p:txBody>
          </p:sp>
          <p:sp>
            <p:nvSpPr>
              <p:cNvPr id="18440" name="Line 7"/>
              <p:cNvSpPr>
                <a:spLocks noChangeShapeType="1"/>
              </p:cNvSpPr>
              <p:nvPr/>
            </p:nvSpPr>
            <p:spPr bwMode="auto">
              <a:xfrm>
                <a:off x="2115" y="2017"/>
                <a:ext cx="2" cy="1416"/>
              </a:xfrm>
              <a:prstGeom prst="line">
                <a:avLst/>
              </a:prstGeom>
              <a:noFill/>
              <a:ln w="0">
                <a:solidFill>
                  <a:srgbClr val="000000"/>
                </a:solidFill>
                <a:round/>
                <a:headEnd/>
                <a:tailEnd/>
              </a:ln>
            </p:spPr>
            <p:txBody>
              <a:bodyPr/>
              <a:lstStyle/>
              <a:p>
                <a:endParaRPr lang="en-US"/>
              </a:p>
            </p:txBody>
          </p:sp>
          <p:sp>
            <p:nvSpPr>
              <p:cNvPr id="18441" name="Line 8"/>
              <p:cNvSpPr>
                <a:spLocks noChangeShapeType="1"/>
              </p:cNvSpPr>
              <p:nvPr/>
            </p:nvSpPr>
            <p:spPr bwMode="auto">
              <a:xfrm>
                <a:off x="2757" y="2017"/>
                <a:ext cx="2" cy="1416"/>
              </a:xfrm>
              <a:prstGeom prst="line">
                <a:avLst/>
              </a:prstGeom>
              <a:noFill/>
              <a:ln w="0">
                <a:solidFill>
                  <a:srgbClr val="000000"/>
                </a:solidFill>
                <a:round/>
                <a:headEnd/>
                <a:tailEnd/>
              </a:ln>
            </p:spPr>
            <p:txBody>
              <a:bodyPr/>
              <a:lstStyle/>
              <a:p>
                <a:endParaRPr lang="en-US"/>
              </a:p>
            </p:txBody>
          </p:sp>
          <p:sp>
            <p:nvSpPr>
              <p:cNvPr id="18442" name="Line 9"/>
              <p:cNvSpPr>
                <a:spLocks noChangeShapeType="1"/>
              </p:cNvSpPr>
              <p:nvPr/>
            </p:nvSpPr>
            <p:spPr bwMode="auto">
              <a:xfrm>
                <a:off x="3407" y="2017"/>
                <a:ext cx="1" cy="1416"/>
              </a:xfrm>
              <a:prstGeom prst="line">
                <a:avLst/>
              </a:prstGeom>
              <a:noFill/>
              <a:ln w="0">
                <a:solidFill>
                  <a:srgbClr val="000000"/>
                </a:solidFill>
                <a:round/>
                <a:headEnd/>
                <a:tailEnd/>
              </a:ln>
            </p:spPr>
            <p:txBody>
              <a:bodyPr/>
              <a:lstStyle/>
              <a:p>
                <a:endParaRPr lang="en-US"/>
              </a:p>
            </p:txBody>
          </p:sp>
          <p:sp>
            <p:nvSpPr>
              <p:cNvPr id="18443" name="Rectangle 10"/>
              <p:cNvSpPr>
                <a:spLocks noChangeArrowheads="1"/>
              </p:cNvSpPr>
              <p:nvPr/>
            </p:nvSpPr>
            <p:spPr bwMode="auto">
              <a:xfrm>
                <a:off x="816" y="2017"/>
                <a:ext cx="2591" cy="1416"/>
              </a:xfrm>
              <a:prstGeom prst="rect">
                <a:avLst/>
              </a:prstGeom>
              <a:noFill/>
              <a:ln w="9525">
                <a:solidFill>
                  <a:srgbClr val="808080"/>
                </a:solidFill>
                <a:miter lim="800000"/>
                <a:headEnd/>
                <a:tailEnd/>
              </a:ln>
            </p:spPr>
            <p:txBody>
              <a:bodyPr/>
              <a:lstStyle/>
              <a:p>
                <a:endParaRPr lang="en-US">
                  <a:solidFill>
                    <a:schemeClr val="tx1"/>
                  </a:solidFill>
                  <a:latin typeface="Segoe Semibold"/>
                </a:endParaRPr>
              </a:p>
            </p:txBody>
          </p:sp>
          <p:sp>
            <p:nvSpPr>
              <p:cNvPr id="18444" name="Rectangle 11"/>
              <p:cNvSpPr>
                <a:spLocks noChangeArrowheads="1"/>
              </p:cNvSpPr>
              <p:nvPr/>
            </p:nvSpPr>
            <p:spPr bwMode="auto">
              <a:xfrm>
                <a:off x="816" y="3268"/>
                <a:ext cx="2409" cy="95"/>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45" name="Rectangle 12"/>
              <p:cNvSpPr>
                <a:spLocks noChangeArrowheads="1"/>
              </p:cNvSpPr>
              <p:nvPr/>
            </p:nvSpPr>
            <p:spPr bwMode="auto">
              <a:xfrm>
                <a:off x="816" y="3027"/>
                <a:ext cx="721" cy="103"/>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46" name="Rectangle 13"/>
              <p:cNvSpPr>
                <a:spLocks noChangeArrowheads="1"/>
              </p:cNvSpPr>
              <p:nvPr/>
            </p:nvSpPr>
            <p:spPr bwMode="auto">
              <a:xfrm>
                <a:off x="816" y="2794"/>
                <a:ext cx="428" cy="95"/>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47" name="Rectangle 14"/>
              <p:cNvSpPr>
                <a:spLocks noChangeArrowheads="1"/>
              </p:cNvSpPr>
              <p:nvPr/>
            </p:nvSpPr>
            <p:spPr bwMode="auto">
              <a:xfrm>
                <a:off x="816" y="2561"/>
                <a:ext cx="174" cy="95"/>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48" name="Rectangle 15"/>
              <p:cNvSpPr>
                <a:spLocks noChangeArrowheads="1"/>
              </p:cNvSpPr>
              <p:nvPr/>
            </p:nvSpPr>
            <p:spPr bwMode="auto">
              <a:xfrm>
                <a:off x="816" y="2319"/>
                <a:ext cx="87" cy="103"/>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49" name="Rectangle 16"/>
              <p:cNvSpPr>
                <a:spLocks noChangeArrowheads="1"/>
              </p:cNvSpPr>
              <p:nvPr/>
            </p:nvSpPr>
            <p:spPr bwMode="auto">
              <a:xfrm>
                <a:off x="816" y="2086"/>
                <a:ext cx="87" cy="95"/>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8450" name="Line 17"/>
              <p:cNvSpPr>
                <a:spLocks noChangeShapeType="1"/>
              </p:cNvSpPr>
              <p:nvPr/>
            </p:nvSpPr>
            <p:spPr bwMode="auto">
              <a:xfrm>
                <a:off x="816" y="3433"/>
                <a:ext cx="2591" cy="1"/>
              </a:xfrm>
              <a:prstGeom prst="line">
                <a:avLst/>
              </a:prstGeom>
              <a:noFill/>
              <a:ln w="0">
                <a:solidFill>
                  <a:srgbClr val="000000"/>
                </a:solidFill>
                <a:round/>
                <a:headEnd/>
                <a:tailEnd/>
              </a:ln>
            </p:spPr>
            <p:txBody>
              <a:bodyPr/>
              <a:lstStyle/>
              <a:p>
                <a:endParaRPr lang="en-US"/>
              </a:p>
            </p:txBody>
          </p:sp>
          <p:sp>
            <p:nvSpPr>
              <p:cNvPr id="18451" name="Line 18"/>
              <p:cNvSpPr>
                <a:spLocks noChangeShapeType="1"/>
              </p:cNvSpPr>
              <p:nvPr/>
            </p:nvSpPr>
            <p:spPr bwMode="auto">
              <a:xfrm flipV="1">
                <a:off x="816" y="3433"/>
                <a:ext cx="1" cy="34"/>
              </a:xfrm>
              <a:prstGeom prst="line">
                <a:avLst/>
              </a:prstGeom>
              <a:noFill/>
              <a:ln w="0">
                <a:solidFill>
                  <a:srgbClr val="000000"/>
                </a:solidFill>
                <a:round/>
                <a:headEnd/>
                <a:tailEnd/>
              </a:ln>
            </p:spPr>
            <p:txBody>
              <a:bodyPr/>
              <a:lstStyle/>
              <a:p>
                <a:endParaRPr lang="en-US"/>
              </a:p>
            </p:txBody>
          </p:sp>
          <p:sp>
            <p:nvSpPr>
              <p:cNvPr id="18452" name="Line 19"/>
              <p:cNvSpPr>
                <a:spLocks noChangeShapeType="1"/>
              </p:cNvSpPr>
              <p:nvPr/>
            </p:nvSpPr>
            <p:spPr bwMode="auto">
              <a:xfrm flipV="1">
                <a:off x="1466" y="3433"/>
                <a:ext cx="1" cy="34"/>
              </a:xfrm>
              <a:prstGeom prst="line">
                <a:avLst/>
              </a:prstGeom>
              <a:noFill/>
              <a:ln w="0">
                <a:solidFill>
                  <a:srgbClr val="000000"/>
                </a:solidFill>
                <a:round/>
                <a:headEnd/>
                <a:tailEnd/>
              </a:ln>
            </p:spPr>
            <p:txBody>
              <a:bodyPr/>
              <a:lstStyle/>
              <a:p>
                <a:endParaRPr lang="en-US"/>
              </a:p>
            </p:txBody>
          </p:sp>
          <p:sp>
            <p:nvSpPr>
              <p:cNvPr id="18453" name="Line 20"/>
              <p:cNvSpPr>
                <a:spLocks noChangeShapeType="1"/>
              </p:cNvSpPr>
              <p:nvPr/>
            </p:nvSpPr>
            <p:spPr bwMode="auto">
              <a:xfrm flipV="1">
                <a:off x="2115" y="3433"/>
                <a:ext cx="2" cy="34"/>
              </a:xfrm>
              <a:prstGeom prst="line">
                <a:avLst/>
              </a:prstGeom>
              <a:noFill/>
              <a:ln w="0">
                <a:solidFill>
                  <a:srgbClr val="000000"/>
                </a:solidFill>
                <a:round/>
                <a:headEnd/>
                <a:tailEnd/>
              </a:ln>
            </p:spPr>
            <p:txBody>
              <a:bodyPr/>
              <a:lstStyle/>
              <a:p>
                <a:endParaRPr lang="en-US"/>
              </a:p>
            </p:txBody>
          </p:sp>
          <p:sp>
            <p:nvSpPr>
              <p:cNvPr id="18454" name="Line 21"/>
              <p:cNvSpPr>
                <a:spLocks noChangeShapeType="1"/>
              </p:cNvSpPr>
              <p:nvPr/>
            </p:nvSpPr>
            <p:spPr bwMode="auto">
              <a:xfrm flipV="1">
                <a:off x="2757" y="3433"/>
                <a:ext cx="2" cy="34"/>
              </a:xfrm>
              <a:prstGeom prst="line">
                <a:avLst/>
              </a:prstGeom>
              <a:noFill/>
              <a:ln w="0">
                <a:solidFill>
                  <a:srgbClr val="000000"/>
                </a:solidFill>
                <a:round/>
                <a:headEnd/>
                <a:tailEnd/>
              </a:ln>
            </p:spPr>
            <p:txBody>
              <a:bodyPr/>
              <a:lstStyle/>
              <a:p>
                <a:endParaRPr lang="en-US"/>
              </a:p>
            </p:txBody>
          </p:sp>
          <p:sp>
            <p:nvSpPr>
              <p:cNvPr id="18455" name="Line 22"/>
              <p:cNvSpPr>
                <a:spLocks noChangeShapeType="1"/>
              </p:cNvSpPr>
              <p:nvPr/>
            </p:nvSpPr>
            <p:spPr bwMode="auto">
              <a:xfrm flipV="1">
                <a:off x="3407" y="3433"/>
                <a:ext cx="1" cy="34"/>
              </a:xfrm>
              <a:prstGeom prst="line">
                <a:avLst/>
              </a:prstGeom>
              <a:noFill/>
              <a:ln w="0">
                <a:solidFill>
                  <a:srgbClr val="000000"/>
                </a:solidFill>
                <a:round/>
                <a:headEnd/>
                <a:tailEnd/>
              </a:ln>
            </p:spPr>
            <p:txBody>
              <a:bodyPr/>
              <a:lstStyle/>
              <a:p>
                <a:endParaRPr lang="en-US"/>
              </a:p>
            </p:txBody>
          </p:sp>
          <p:sp>
            <p:nvSpPr>
              <p:cNvPr id="18456" name="Line 23"/>
              <p:cNvSpPr>
                <a:spLocks noChangeShapeType="1"/>
              </p:cNvSpPr>
              <p:nvPr/>
            </p:nvSpPr>
            <p:spPr bwMode="auto">
              <a:xfrm>
                <a:off x="816" y="2017"/>
                <a:ext cx="1" cy="1416"/>
              </a:xfrm>
              <a:prstGeom prst="line">
                <a:avLst/>
              </a:prstGeom>
              <a:noFill/>
              <a:ln w="0">
                <a:solidFill>
                  <a:srgbClr val="000000"/>
                </a:solidFill>
                <a:round/>
                <a:headEnd/>
                <a:tailEnd/>
              </a:ln>
            </p:spPr>
            <p:txBody>
              <a:bodyPr/>
              <a:lstStyle/>
              <a:p>
                <a:endParaRPr lang="en-US"/>
              </a:p>
            </p:txBody>
          </p:sp>
          <p:sp>
            <p:nvSpPr>
              <p:cNvPr id="18457" name="Line 24"/>
              <p:cNvSpPr>
                <a:spLocks noChangeShapeType="1"/>
              </p:cNvSpPr>
              <p:nvPr/>
            </p:nvSpPr>
            <p:spPr bwMode="auto">
              <a:xfrm>
                <a:off x="784" y="3433"/>
                <a:ext cx="32" cy="1"/>
              </a:xfrm>
              <a:prstGeom prst="line">
                <a:avLst/>
              </a:prstGeom>
              <a:noFill/>
              <a:ln w="0">
                <a:solidFill>
                  <a:srgbClr val="000000"/>
                </a:solidFill>
                <a:round/>
                <a:headEnd/>
                <a:tailEnd/>
              </a:ln>
            </p:spPr>
            <p:txBody>
              <a:bodyPr/>
              <a:lstStyle/>
              <a:p>
                <a:endParaRPr lang="en-US"/>
              </a:p>
            </p:txBody>
          </p:sp>
          <p:sp>
            <p:nvSpPr>
              <p:cNvPr id="18458" name="Line 25"/>
              <p:cNvSpPr>
                <a:spLocks noChangeShapeType="1"/>
              </p:cNvSpPr>
              <p:nvPr/>
            </p:nvSpPr>
            <p:spPr bwMode="auto">
              <a:xfrm>
                <a:off x="784" y="3199"/>
                <a:ext cx="32" cy="2"/>
              </a:xfrm>
              <a:prstGeom prst="line">
                <a:avLst/>
              </a:prstGeom>
              <a:noFill/>
              <a:ln w="0">
                <a:solidFill>
                  <a:srgbClr val="000000"/>
                </a:solidFill>
                <a:round/>
                <a:headEnd/>
                <a:tailEnd/>
              </a:ln>
            </p:spPr>
            <p:txBody>
              <a:bodyPr/>
              <a:lstStyle/>
              <a:p>
                <a:endParaRPr lang="en-US"/>
              </a:p>
            </p:txBody>
          </p:sp>
          <p:sp>
            <p:nvSpPr>
              <p:cNvPr id="18459" name="Line 26"/>
              <p:cNvSpPr>
                <a:spLocks noChangeShapeType="1"/>
              </p:cNvSpPr>
              <p:nvPr/>
            </p:nvSpPr>
            <p:spPr bwMode="auto">
              <a:xfrm>
                <a:off x="784" y="2958"/>
                <a:ext cx="32" cy="1"/>
              </a:xfrm>
              <a:prstGeom prst="line">
                <a:avLst/>
              </a:prstGeom>
              <a:noFill/>
              <a:ln w="0">
                <a:solidFill>
                  <a:srgbClr val="000000"/>
                </a:solidFill>
                <a:round/>
                <a:headEnd/>
                <a:tailEnd/>
              </a:ln>
            </p:spPr>
            <p:txBody>
              <a:bodyPr/>
              <a:lstStyle/>
              <a:p>
                <a:endParaRPr lang="en-US"/>
              </a:p>
            </p:txBody>
          </p:sp>
          <p:sp>
            <p:nvSpPr>
              <p:cNvPr id="18460" name="Line 27"/>
              <p:cNvSpPr>
                <a:spLocks noChangeShapeType="1"/>
              </p:cNvSpPr>
              <p:nvPr/>
            </p:nvSpPr>
            <p:spPr bwMode="auto">
              <a:xfrm>
                <a:off x="784" y="2725"/>
                <a:ext cx="32" cy="1"/>
              </a:xfrm>
              <a:prstGeom prst="line">
                <a:avLst/>
              </a:prstGeom>
              <a:noFill/>
              <a:ln w="0">
                <a:solidFill>
                  <a:srgbClr val="000000"/>
                </a:solidFill>
                <a:round/>
                <a:headEnd/>
                <a:tailEnd/>
              </a:ln>
            </p:spPr>
            <p:txBody>
              <a:bodyPr/>
              <a:lstStyle/>
              <a:p>
                <a:endParaRPr lang="en-US"/>
              </a:p>
            </p:txBody>
          </p:sp>
          <p:sp>
            <p:nvSpPr>
              <p:cNvPr id="18461" name="Line 28"/>
              <p:cNvSpPr>
                <a:spLocks noChangeShapeType="1"/>
              </p:cNvSpPr>
              <p:nvPr/>
            </p:nvSpPr>
            <p:spPr bwMode="auto">
              <a:xfrm>
                <a:off x="784" y="2492"/>
                <a:ext cx="32" cy="1"/>
              </a:xfrm>
              <a:prstGeom prst="line">
                <a:avLst/>
              </a:prstGeom>
              <a:noFill/>
              <a:ln w="0">
                <a:solidFill>
                  <a:srgbClr val="000000"/>
                </a:solidFill>
                <a:round/>
                <a:headEnd/>
                <a:tailEnd/>
              </a:ln>
            </p:spPr>
            <p:txBody>
              <a:bodyPr/>
              <a:lstStyle/>
              <a:p>
                <a:endParaRPr lang="en-US"/>
              </a:p>
            </p:txBody>
          </p:sp>
          <p:sp>
            <p:nvSpPr>
              <p:cNvPr id="18462" name="Line 29"/>
              <p:cNvSpPr>
                <a:spLocks noChangeShapeType="1"/>
              </p:cNvSpPr>
              <p:nvPr/>
            </p:nvSpPr>
            <p:spPr bwMode="auto">
              <a:xfrm>
                <a:off x="784" y="2250"/>
                <a:ext cx="32" cy="1"/>
              </a:xfrm>
              <a:prstGeom prst="line">
                <a:avLst/>
              </a:prstGeom>
              <a:noFill/>
              <a:ln w="0">
                <a:solidFill>
                  <a:srgbClr val="000000"/>
                </a:solidFill>
                <a:round/>
                <a:headEnd/>
                <a:tailEnd/>
              </a:ln>
            </p:spPr>
            <p:txBody>
              <a:bodyPr/>
              <a:lstStyle/>
              <a:p>
                <a:endParaRPr lang="en-US"/>
              </a:p>
            </p:txBody>
          </p:sp>
          <p:sp>
            <p:nvSpPr>
              <p:cNvPr id="18463" name="Line 30"/>
              <p:cNvSpPr>
                <a:spLocks noChangeShapeType="1"/>
              </p:cNvSpPr>
              <p:nvPr/>
            </p:nvSpPr>
            <p:spPr bwMode="auto">
              <a:xfrm>
                <a:off x="784" y="2017"/>
                <a:ext cx="32" cy="1"/>
              </a:xfrm>
              <a:prstGeom prst="line">
                <a:avLst/>
              </a:prstGeom>
              <a:noFill/>
              <a:ln w="0">
                <a:solidFill>
                  <a:srgbClr val="000000"/>
                </a:solidFill>
                <a:round/>
                <a:headEnd/>
                <a:tailEnd/>
              </a:ln>
            </p:spPr>
            <p:txBody>
              <a:bodyPr/>
              <a:lstStyle/>
              <a:p>
                <a:endParaRPr lang="en-US"/>
              </a:p>
            </p:txBody>
          </p:sp>
          <p:sp>
            <p:nvSpPr>
              <p:cNvPr id="18464" name="Rectangle 31"/>
              <p:cNvSpPr>
                <a:spLocks noChangeArrowheads="1"/>
              </p:cNvSpPr>
              <p:nvPr/>
            </p:nvSpPr>
            <p:spPr bwMode="auto">
              <a:xfrm>
                <a:off x="1488" y="1776"/>
                <a:ext cx="980" cy="145"/>
              </a:xfrm>
              <a:prstGeom prst="rect">
                <a:avLst/>
              </a:prstGeom>
              <a:noFill/>
              <a:ln w="9525">
                <a:noFill/>
                <a:miter lim="800000"/>
                <a:headEnd/>
                <a:tailEnd/>
              </a:ln>
            </p:spPr>
            <p:txBody>
              <a:bodyPr wrap="none" lIns="0" tIns="0" rIns="0" bIns="0">
                <a:spAutoFit/>
              </a:bodyPr>
              <a:lstStyle/>
              <a:p>
                <a:r>
                  <a:rPr lang="en-US">
                    <a:solidFill>
                      <a:schemeClr val="accent1"/>
                    </a:solidFill>
                    <a:latin typeface="Segoe Semibold"/>
                  </a:rPr>
                  <a:t>ARRA Spending</a:t>
                </a:r>
                <a:endParaRPr lang="en-US" sz="3600">
                  <a:solidFill>
                    <a:schemeClr val="accent1"/>
                  </a:solidFill>
                  <a:latin typeface="Segoe Semibold"/>
                </a:endParaRPr>
              </a:p>
            </p:txBody>
          </p:sp>
          <p:sp>
            <p:nvSpPr>
              <p:cNvPr id="18465" name="Rectangle 32"/>
              <p:cNvSpPr>
                <a:spLocks noChangeArrowheads="1"/>
              </p:cNvSpPr>
              <p:nvPr/>
            </p:nvSpPr>
            <p:spPr bwMode="auto">
              <a:xfrm>
                <a:off x="761" y="3527"/>
                <a:ext cx="96"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$0</a:t>
                </a:r>
              </a:p>
            </p:txBody>
          </p:sp>
          <p:sp>
            <p:nvSpPr>
              <p:cNvPr id="18466" name="Rectangle 33"/>
              <p:cNvSpPr>
                <a:spLocks noChangeArrowheads="1"/>
              </p:cNvSpPr>
              <p:nvPr/>
            </p:nvSpPr>
            <p:spPr bwMode="auto">
              <a:xfrm>
                <a:off x="1284" y="3527"/>
                <a:ext cx="312"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$50,000</a:t>
                </a:r>
              </a:p>
            </p:txBody>
          </p:sp>
          <p:sp>
            <p:nvSpPr>
              <p:cNvPr id="18467" name="Rectangle 34"/>
              <p:cNvSpPr>
                <a:spLocks noChangeArrowheads="1"/>
              </p:cNvSpPr>
              <p:nvPr/>
            </p:nvSpPr>
            <p:spPr bwMode="auto">
              <a:xfrm>
                <a:off x="1909" y="3527"/>
                <a:ext cx="360"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$100,000</a:t>
                </a:r>
              </a:p>
            </p:txBody>
          </p:sp>
          <p:sp>
            <p:nvSpPr>
              <p:cNvPr id="18468" name="Rectangle 35"/>
              <p:cNvSpPr>
                <a:spLocks noChangeArrowheads="1"/>
              </p:cNvSpPr>
              <p:nvPr/>
            </p:nvSpPr>
            <p:spPr bwMode="auto">
              <a:xfrm>
                <a:off x="2551" y="3527"/>
                <a:ext cx="360"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$150,000</a:t>
                </a:r>
              </a:p>
            </p:txBody>
          </p:sp>
          <p:sp>
            <p:nvSpPr>
              <p:cNvPr id="18469" name="Rectangle 36"/>
              <p:cNvSpPr>
                <a:spLocks noChangeArrowheads="1"/>
              </p:cNvSpPr>
              <p:nvPr/>
            </p:nvSpPr>
            <p:spPr bwMode="auto">
              <a:xfrm>
                <a:off x="3201" y="3527"/>
                <a:ext cx="360"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$200,000</a:t>
                </a:r>
              </a:p>
            </p:txBody>
          </p:sp>
          <p:sp>
            <p:nvSpPr>
              <p:cNvPr id="18470" name="Rectangle 37"/>
              <p:cNvSpPr>
                <a:spLocks noChangeArrowheads="1"/>
              </p:cNvSpPr>
              <p:nvPr/>
            </p:nvSpPr>
            <p:spPr bwMode="auto">
              <a:xfrm>
                <a:off x="483" y="3243"/>
                <a:ext cx="219"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Grant</a:t>
                </a:r>
              </a:p>
            </p:txBody>
          </p:sp>
          <p:sp>
            <p:nvSpPr>
              <p:cNvPr id="18471" name="Rectangle 38"/>
              <p:cNvSpPr>
                <a:spLocks noChangeArrowheads="1"/>
              </p:cNvSpPr>
              <p:nvPr/>
            </p:nvSpPr>
            <p:spPr bwMode="auto">
              <a:xfrm>
                <a:off x="467" y="3009"/>
                <a:ext cx="241"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Direct</a:t>
                </a:r>
              </a:p>
            </p:txBody>
          </p:sp>
          <p:sp>
            <p:nvSpPr>
              <p:cNvPr id="18472" name="Rectangle 39"/>
              <p:cNvSpPr>
                <a:spLocks noChangeArrowheads="1"/>
              </p:cNvSpPr>
              <p:nvPr/>
            </p:nvSpPr>
            <p:spPr bwMode="auto">
              <a:xfrm>
                <a:off x="261" y="2776"/>
                <a:ext cx="397"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Pgm Fund</a:t>
                </a:r>
              </a:p>
            </p:txBody>
          </p:sp>
          <p:sp>
            <p:nvSpPr>
              <p:cNvPr id="18473" name="Rectangle 40"/>
              <p:cNvSpPr>
                <a:spLocks noChangeArrowheads="1"/>
              </p:cNvSpPr>
              <p:nvPr/>
            </p:nvSpPr>
            <p:spPr bwMode="auto">
              <a:xfrm>
                <a:off x="515" y="2535"/>
                <a:ext cx="198"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Loan</a:t>
                </a:r>
              </a:p>
            </p:txBody>
          </p:sp>
          <p:sp>
            <p:nvSpPr>
              <p:cNvPr id="18474" name="Rectangle 41"/>
              <p:cNvSpPr>
                <a:spLocks noChangeArrowheads="1"/>
              </p:cNvSpPr>
              <p:nvPr/>
            </p:nvSpPr>
            <p:spPr bwMode="auto">
              <a:xfrm>
                <a:off x="261" y="2302"/>
                <a:ext cx="414"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Loan Guar</a:t>
                </a:r>
              </a:p>
            </p:txBody>
          </p:sp>
          <p:sp>
            <p:nvSpPr>
              <p:cNvPr id="18475" name="Rectangle 42"/>
              <p:cNvSpPr>
                <a:spLocks noChangeArrowheads="1"/>
              </p:cNvSpPr>
              <p:nvPr/>
            </p:nvSpPr>
            <p:spPr bwMode="auto">
              <a:xfrm>
                <a:off x="174" y="2068"/>
                <a:ext cx="509"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Borrow Auth</a:t>
                </a:r>
              </a:p>
            </p:txBody>
          </p:sp>
          <p:sp>
            <p:nvSpPr>
              <p:cNvPr id="18476" name="Rectangle 43"/>
              <p:cNvSpPr>
                <a:spLocks noChangeArrowheads="1"/>
              </p:cNvSpPr>
              <p:nvPr/>
            </p:nvSpPr>
            <p:spPr bwMode="auto">
              <a:xfrm rot="-5400000">
                <a:off x="-170" y="2797"/>
                <a:ext cx="456" cy="115"/>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 in Millions</a:t>
                </a:r>
              </a:p>
            </p:txBody>
          </p:sp>
          <p:sp>
            <p:nvSpPr>
              <p:cNvPr id="18477" name="Rectangle 44"/>
              <p:cNvSpPr>
                <a:spLocks noChangeArrowheads="1"/>
              </p:cNvSpPr>
              <p:nvPr/>
            </p:nvSpPr>
            <p:spPr bwMode="auto">
              <a:xfrm>
                <a:off x="1624" y="3726"/>
                <a:ext cx="740" cy="96"/>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Spending Category</a:t>
                </a:r>
              </a:p>
            </p:txBody>
          </p:sp>
        </p:grpSp>
        <p:sp>
          <p:nvSpPr>
            <p:cNvPr id="18437" name="Rectangle 45"/>
            <p:cNvSpPr>
              <a:spLocks noChangeArrowheads="1"/>
            </p:cNvSpPr>
            <p:nvPr/>
          </p:nvSpPr>
          <p:spPr bwMode="auto">
            <a:xfrm>
              <a:off x="3504" y="2304"/>
              <a:ext cx="2256" cy="642"/>
            </a:xfrm>
            <a:prstGeom prst="rect">
              <a:avLst/>
            </a:prstGeom>
            <a:noFill/>
            <a:ln w="9525">
              <a:noFill/>
              <a:miter lim="800000"/>
              <a:headEnd/>
              <a:tailEnd/>
            </a:ln>
          </p:spPr>
          <p:txBody>
            <a:bodyPr>
              <a:spAutoFit/>
            </a:bodyPr>
            <a:lstStyle/>
            <a:p>
              <a:pPr marL="228600" indent="-228600">
                <a:lnSpc>
                  <a:spcPct val="90000"/>
                </a:lnSpc>
                <a:spcBef>
                  <a:spcPct val="50000"/>
                </a:spcBef>
                <a:buClr>
                  <a:schemeClr val="folHlink"/>
                </a:buClr>
                <a:buFontTx/>
                <a:buChar char="–"/>
              </a:pPr>
              <a:r>
                <a:rPr lang="en-US">
                  <a:solidFill>
                    <a:schemeClr val="tx1"/>
                  </a:solidFill>
                  <a:latin typeface="Segoe Semibold"/>
                </a:rPr>
                <a:t>Specific IT funding is often embedded in priority programs</a:t>
              </a:r>
            </a:p>
            <a:p>
              <a:pPr marL="228600" indent="-228600">
                <a:lnSpc>
                  <a:spcPct val="90000"/>
                </a:lnSpc>
                <a:spcBef>
                  <a:spcPct val="50000"/>
                </a:spcBef>
                <a:buClr>
                  <a:schemeClr val="folHlink"/>
                </a:buClr>
                <a:buFontTx/>
                <a:buChar char="–"/>
              </a:pPr>
              <a:r>
                <a:rPr lang="en-US">
                  <a:solidFill>
                    <a:schemeClr val="tx1"/>
                  </a:solidFill>
                  <a:latin typeface="Segoe Semibold"/>
                </a:rPr>
                <a:t>Over 61% is provided to states via federal grant programs</a:t>
              </a:r>
            </a:p>
          </p:txBody>
        </p:sp>
      </p:grpSp>
      <p:pic>
        <p:nvPicPr>
          <p:cNvPr id="47"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02265" y="228600"/>
            <a:ext cx="8382000" cy="840230"/>
          </a:xfrm>
        </p:spPr>
        <p:txBody>
          <a:bodyPr/>
          <a:lstStyle/>
          <a:p>
            <a:pPr eaLnBrk="1" hangingPunct="1">
              <a:defRPr/>
            </a:pPr>
            <a:r>
              <a:rPr/>
              <a:t>U.S. Stimulus Act – Reporting is Critical and Expansive</a:t>
            </a:r>
          </a:p>
        </p:txBody>
      </p:sp>
      <p:sp>
        <p:nvSpPr>
          <p:cNvPr id="19459" name="Rectangle 3"/>
          <p:cNvSpPr>
            <a:spLocks noGrp="1" noChangeArrowheads="1"/>
          </p:cNvSpPr>
          <p:nvPr>
            <p:ph type="body" idx="1"/>
          </p:nvPr>
        </p:nvSpPr>
        <p:spPr>
          <a:xfrm>
            <a:off x="0" y="1524000"/>
            <a:ext cx="8686800" cy="2008188"/>
          </a:xfrm>
        </p:spPr>
        <p:txBody>
          <a:bodyPr/>
          <a:lstStyle/>
          <a:p>
            <a:pPr lvl="4" eaLnBrk="1" hangingPunct="1">
              <a:buFont typeface="Wingdings" pitchFamily="2" charset="2"/>
              <a:buNone/>
            </a:pPr>
            <a:endParaRPr lang="en-US" sz="1400" smtClean="0"/>
          </a:p>
          <a:p>
            <a:pPr eaLnBrk="1" hangingPunct="1"/>
            <a:r>
              <a:rPr lang="en-US" sz="2000" smtClean="0"/>
              <a:t>Oversight, Transparency and Accountability</a:t>
            </a:r>
          </a:p>
          <a:p>
            <a:pPr lvl="1" eaLnBrk="1" hangingPunct="1"/>
            <a:r>
              <a:rPr lang="en-US" sz="1800" smtClean="0"/>
              <a:t>Over $3.166 billion specifically for management and oversight activities</a:t>
            </a:r>
          </a:p>
          <a:p>
            <a:pPr lvl="1" eaLnBrk="1" hangingPunct="1"/>
            <a:r>
              <a:rPr lang="en-US" sz="1800" smtClean="0">
                <a:hlinkClick r:id=""/>
              </a:rPr>
              <a:t>Recovery.gov</a:t>
            </a:r>
            <a:r>
              <a:rPr lang="en-US" sz="1800" smtClean="0"/>
              <a:t> is established to monitor spending </a:t>
            </a:r>
          </a:p>
          <a:p>
            <a:pPr lvl="1" eaLnBrk="1" hangingPunct="1"/>
            <a:r>
              <a:rPr lang="en-US" sz="1800" smtClean="0"/>
              <a:t>Newly created Recovery Accountability and Transparency Board</a:t>
            </a:r>
          </a:p>
          <a:p>
            <a:pPr eaLnBrk="1" hangingPunct="1"/>
            <a:endParaRPr lang="en-US" sz="2000" smtClean="0"/>
          </a:p>
        </p:txBody>
      </p:sp>
      <p:grpSp>
        <p:nvGrpSpPr>
          <p:cNvPr id="2" name="Group 4"/>
          <p:cNvGrpSpPr>
            <a:grpSpLocks/>
          </p:cNvGrpSpPr>
          <p:nvPr/>
        </p:nvGrpSpPr>
        <p:grpSpPr bwMode="auto">
          <a:xfrm>
            <a:off x="1219200" y="3352800"/>
            <a:ext cx="2895600" cy="2895600"/>
            <a:chOff x="918" y="2556"/>
            <a:chExt cx="1074" cy="1074"/>
          </a:xfrm>
        </p:grpSpPr>
        <p:sp>
          <p:nvSpPr>
            <p:cNvPr id="19472" name="Arc 5"/>
            <p:cNvSpPr>
              <a:spLocks/>
            </p:cNvSpPr>
            <p:nvPr/>
          </p:nvSpPr>
          <p:spPr bwMode="auto">
            <a:xfrm>
              <a:off x="1452" y="2556"/>
              <a:ext cx="210" cy="537"/>
            </a:xfrm>
            <a:custGeom>
              <a:avLst/>
              <a:gdLst>
                <a:gd name="T0" fmla="*/ 0 w 8454"/>
                <a:gd name="T1" fmla="*/ 0 h 21600"/>
                <a:gd name="T2" fmla="*/ 0 w 8454"/>
                <a:gd name="T3" fmla="*/ 0 h 21600"/>
                <a:gd name="T4" fmla="*/ 0 w 8454"/>
                <a:gd name="T5" fmla="*/ 0 h 21600"/>
                <a:gd name="T6" fmla="*/ 0 60000 65536"/>
                <a:gd name="T7" fmla="*/ 0 60000 65536"/>
                <a:gd name="T8" fmla="*/ 0 60000 65536"/>
                <a:gd name="T9" fmla="*/ 0 w 8454"/>
                <a:gd name="T10" fmla="*/ 0 h 21600"/>
                <a:gd name="T11" fmla="*/ 8454 w 8454"/>
                <a:gd name="T12" fmla="*/ 21600 h 21600"/>
              </a:gdLst>
              <a:ahLst/>
              <a:cxnLst>
                <a:cxn ang="T6">
                  <a:pos x="T0" y="T1"/>
                </a:cxn>
                <a:cxn ang="T7">
                  <a:pos x="T2" y="T3"/>
                </a:cxn>
                <a:cxn ang="T8">
                  <a:pos x="T4" y="T5"/>
                </a:cxn>
              </a:cxnLst>
              <a:rect l="T9" t="T10" r="T11" b="T12"/>
              <a:pathLst>
                <a:path w="8454" h="21600" fill="none" extrusionOk="0">
                  <a:moveTo>
                    <a:pt x="0" y="0"/>
                  </a:moveTo>
                  <a:cubicBezTo>
                    <a:pt x="40" y="0"/>
                    <a:pt x="80" y="-1"/>
                    <a:pt x="121" y="0"/>
                  </a:cubicBezTo>
                  <a:cubicBezTo>
                    <a:pt x="2981" y="0"/>
                    <a:pt x="5814" y="568"/>
                    <a:pt x="8453" y="1672"/>
                  </a:cubicBezTo>
                </a:path>
                <a:path w="8454" h="21600" stroke="0" extrusionOk="0">
                  <a:moveTo>
                    <a:pt x="0" y="0"/>
                  </a:moveTo>
                  <a:cubicBezTo>
                    <a:pt x="40" y="0"/>
                    <a:pt x="80" y="-1"/>
                    <a:pt x="121" y="0"/>
                  </a:cubicBezTo>
                  <a:cubicBezTo>
                    <a:pt x="2981" y="0"/>
                    <a:pt x="5814" y="568"/>
                    <a:pt x="8453" y="1672"/>
                  </a:cubicBezTo>
                  <a:lnTo>
                    <a:pt x="121" y="21600"/>
                  </a:lnTo>
                  <a:close/>
                </a:path>
              </a:pathLst>
            </a:custGeom>
            <a:solidFill>
              <a:srgbClr val="9999FF"/>
            </a:solidFill>
            <a:ln w="9525">
              <a:solidFill>
                <a:srgbClr val="000000"/>
              </a:solidFill>
              <a:round/>
              <a:headEnd/>
              <a:tailEnd/>
            </a:ln>
          </p:spPr>
          <p:txBody>
            <a:bodyPr/>
            <a:lstStyle/>
            <a:p>
              <a:endParaRPr lang="en-US">
                <a:solidFill>
                  <a:schemeClr val="tx1"/>
                </a:solidFill>
                <a:latin typeface="Segoe Semibold"/>
              </a:endParaRPr>
            </a:p>
          </p:txBody>
        </p:sp>
        <p:sp>
          <p:nvSpPr>
            <p:cNvPr id="19473" name="Arc 6"/>
            <p:cNvSpPr>
              <a:spLocks/>
            </p:cNvSpPr>
            <p:nvPr/>
          </p:nvSpPr>
          <p:spPr bwMode="auto">
            <a:xfrm>
              <a:off x="1455" y="2598"/>
              <a:ext cx="232" cy="495"/>
            </a:xfrm>
            <a:custGeom>
              <a:avLst/>
              <a:gdLst>
                <a:gd name="T0" fmla="*/ 0 w 9319"/>
                <a:gd name="T1" fmla="*/ 0 h 19928"/>
                <a:gd name="T2" fmla="*/ 0 w 9319"/>
                <a:gd name="T3" fmla="*/ 0 h 19928"/>
                <a:gd name="T4" fmla="*/ 0 w 9319"/>
                <a:gd name="T5" fmla="*/ 0 h 19928"/>
                <a:gd name="T6" fmla="*/ 0 60000 65536"/>
                <a:gd name="T7" fmla="*/ 0 60000 65536"/>
                <a:gd name="T8" fmla="*/ 0 60000 65536"/>
                <a:gd name="T9" fmla="*/ 0 w 9319"/>
                <a:gd name="T10" fmla="*/ 0 h 19928"/>
                <a:gd name="T11" fmla="*/ 9319 w 9319"/>
                <a:gd name="T12" fmla="*/ 19928 h 19928"/>
              </a:gdLst>
              <a:ahLst/>
              <a:cxnLst>
                <a:cxn ang="T6">
                  <a:pos x="T0" y="T1"/>
                </a:cxn>
                <a:cxn ang="T7">
                  <a:pos x="T2" y="T3"/>
                </a:cxn>
                <a:cxn ang="T8">
                  <a:pos x="T4" y="T5"/>
                </a:cxn>
              </a:cxnLst>
              <a:rect l="T9" t="T10" r="T11" b="T12"/>
              <a:pathLst>
                <a:path w="9319" h="19928" fill="none" extrusionOk="0">
                  <a:moveTo>
                    <a:pt x="8332" y="0"/>
                  </a:moveTo>
                  <a:cubicBezTo>
                    <a:pt x="8665" y="139"/>
                    <a:pt x="8994" y="286"/>
                    <a:pt x="9319" y="441"/>
                  </a:cubicBezTo>
                </a:path>
                <a:path w="9319" h="19928" stroke="0" extrusionOk="0">
                  <a:moveTo>
                    <a:pt x="8332" y="0"/>
                  </a:moveTo>
                  <a:cubicBezTo>
                    <a:pt x="8665" y="139"/>
                    <a:pt x="8994" y="286"/>
                    <a:pt x="9319" y="441"/>
                  </a:cubicBezTo>
                  <a:lnTo>
                    <a:pt x="0" y="19928"/>
                  </a:lnTo>
                  <a:close/>
                </a:path>
              </a:pathLst>
            </a:custGeom>
            <a:solidFill>
              <a:srgbClr val="993366"/>
            </a:solidFill>
            <a:ln w="9525">
              <a:solidFill>
                <a:srgbClr val="000000"/>
              </a:solidFill>
              <a:round/>
              <a:headEnd/>
              <a:tailEnd/>
            </a:ln>
          </p:spPr>
          <p:txBody>
            <a:bodyPr/>
            <a:lstStyle/>
            <a:p>
              <a:endParaRPr lang="en-US">
                <a:solidFill>
                  <a:schemeClr val="tx1"/>
                </a:solidFill>
                <a:latin typeface="Segoe Semibold"/>
              </a:endParaRPr>
            </a:p>
          </p:txBody>
        </p:sp>
        <p:sp>
          <p:nvSpPr>
            <p:cNvPr id="19474" name="Arc 7"/>
            <p:cNvSpPr>
              <a:spLocks/>
            </p:cNvSpPr>
            <p:nvPr/>
          </p:nvSpPr>
          <p:spPr bwMode="auto">
            <a:xfrm>
              <a:off x="1455" y="2609"/>
              <a:ext cx="311" cy="484"/>
            </a:xfrm>
            <a:custGeom>
              <a:avLst/>
              <a:gdLst>
                <a:gd name="T0" fmla="*/ 0 w 12509"/>
                <a:gd name="T1" fmla="*/ 0 h 19486"/>
                <a:gd name="T2" fmla="*/ 0 w 12509"/>
                <a:gd name="T3" fmla="*/ 0 h 19486"/>
                <a:gd name="T4" fmla="*/ 0 w 12509"/>
                <a:gd name="T5" fmla="*/ 0 h 19486"/>
                <a:gd name="T6" fmla="*/ 0 60000 65536"/>
                <a:gd name="T7" fmla="*/ 0 60000 65536"/>
                <a:gd name="T8" fmla="*/ 0 60000 65536"/>
                <a:gd name="T9" fmla="*/ 0 w 12509"/>
                <a:gd name="T10" fmla="*/ 0 h 19486"/>
                <a:gd name="T11" fmla="*/ 12509 w 12509"/>
                <a:gd name="T12" fmla="*/ 19486 h 19486"/>
              </a:gdLst>
              <a:ahLst/>
              <a:cxnLst>
                <a:cxn ang="T6">
                  <a:pos x="T0" y="T1"/>
                </a:cxn>
                <a:cxn ang="T7">
                  <a:pos x="T2" y="T3"/>
                </a:cxn>
                <a:cxn ang="T8">
                  <a:pos x="T4" y="T5"/>
                </a:cxn>
              </a:cxnLst>
              <a:rect l="T9" t="T10" r="T11" b="T12"/>
              <a:pathLst>
                <a:path w="12509" h="19486" fill="none" extrusionOk="0">
                  <a:moveTo>
                    <a:pt x="9319" y="-1"/>
                  </a:moveTo>
                  <a:cubicBezTo>
                    <a:pt x="10434" y="533"/>
                    <a:pt x="11501" y="1161"/>
                    <a:pt x="12509" y="1876"/>
                  </a:cubicBezTo>
                </a:path>
                <a:path w="12509" h="19486" stroke="0" extrusionOk="0">
                  <a:moveTo>
                    <a:pt x="9319" y="-1"/>
                  </a:moveTo>
                  <a:cubicBezTo>
                    <a:pt x="10434" y="533"/>
                    <a:pt x="11501" y="1161"/>
                    <a:pt x="12509" y="1876"/>
                  </a:cubicBezTo>
                  <a:lnTo>
                    <a:pt x="0" y="19486"/>
                  </a:lnTo>
                  <a:close/>
                </a:path>
              </a:pathLst>
            </a:custGeom>
            <a:solidFill>
              <a:srgbClr val="FFFFCC"/>
            </a:solidFill>
            <a:ln w="9525">
              <a:solidFill>
                <a:srgbClr val="000000"/>
              </a:solidFill>
              <a:round/>
              <a:headEnd/>
              <a:tailEnd/>
            </a:ln>
          </p:spPr>
          <p:txBody>
            <a:bodyPr/>
            <a:lstStyle/>
            <a:p>
              <a:endParaRPr lang="en-US">
                <a:solidFill>
                  <a:schemeClr val="tx1"/>
                </a:solidFill>
                <a:latin typeface="Segoe Semibold"/>
              </a:endParaRPr>
            </a:p>
          </p:txBody>
        </p:sp>
        <p:sp>
          <p:nvSpPr>
            <p:cNvPr id="19475" name="Arc 8"/>
            <p:cNvSpPr>
              <a:spLocks/>
            </p:cNvSpPr>
            <p:nvPr/>
          </p:nvSpPr>
          <p:spPr bwMode="auto">
            <a:xfrm>
              <a:off x="918" y="2556"/>
              <a:ext cx="1074" cy="107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34109" y="3990"/>
                  </a:moveTo>
                  <a:cubicBezTo>
                    <a:pt x="39812" y="8042"/>
                    <a:pt x="43200" y="14604"/>
                    <a:pt x="43200" y="21600"/>
                  </a:cubicBezTo>
                  <a:cubicBezTo>
                    <a:pt x="43200" y="33529"/>
                    <a:pt x="33529" y="43200"/>
                    <a:pt x="21600" y="43200"/>
                  </a:cubicBezTo>
                  <a:cubicBezTo>
                    <a:pt x="9670" y="43200"/>
                    <a:pt x="0" y="33529"/>
                    <a:pt x="0" y="21600"/>
                  </a:cubicBezTo>
                  <a:cubicBezTo>
                    <a:pt x="-1" y="9717"/>
                    <a:pt x="9597" y="66"/>
                    <a:pt x="21479" y="0"/>
                  </a:cubicBezTo>
                </a:path>
                <a:path w="43200" h="43200" stroke="0" extrusionOk="0">
                  <a:moveTo>
                    <a:pt x="34109" y="3990"/>
                  </a:moveTo>
                  <a:cubicBezTo>
                    <a:pt x="39812" y="8042"/>
                    <a:pt x="43200" y="14604"/>
                    <a:pt x="43200" y="21600"/>
                  </a:cubicBezTo>
                  <a:cubicBezTo>
                    <a:pt x="43200" y="33529"/>
                    <a:pt x="33529" y="43200"/>
                    <a:pt x="21600" y="43200"/>
                  </a:cubicBezTo>
                  <a:cubicBezTo>
                    <a:pt x="9670" y="43200"/>
                    <a:pt x="0" y="33529"/>
                    <a:pt x="0" y="21600"/>
                  </a:cubicBezTo>
                  <a:cubicBezTo>
                    <a:pt x="-1" y="9717"/>
                    <a:pt x="9597" y="66"/>
                    <a:pt x="21479" y="0"/>
                  </a:cubicBezTo>
                  <a:lnTo>
                    <a:pt x="21600" y="21600"/>
                  </a:lnTo>
                  <a:close/>
                </a:path>
              </a:pathLst>
            </a:custGeom>
            <a:solidFill>
              <a:srgbClr val="CCFFFF"/>
            </a:solidFill>
            <a:ln w="9525">
              <a:solidFill>
                <a:srgbClr val="000000"/>
              </a:solidFill>
              <a:round/>
              <a:headEnd/>
              <a:tailEnd/>
            </a:ln>
          </p:spPr>
          <p:txBody>
            <a:bodyPr/>
            <a:lstStyle/>
            <a:p>
              <a:endParaRPr lang="en-US">
                <a:solidFill>
                  <a:schemeClr val="tx1"/>
                </a:solidFill>
                <a:latin typeface="Segoe Semibold"/>
              </a:endParaRPr>
            </a:p>
          </p:txBody>
        </p:sp>
      </p:grpSp>
      <p:sp>
        <p:nvSpPr>
          <p:cNvPr id="19461" name="Rectangle 9"/>
          <p:cNvSpPr>
            <a:spLocks noChangeArrowheads="1"/>
          </p:cNvSpPr>
          <p:nvPr/>
        </p:nvSpPr>
        <p:spPr bwMode="auto">
          <a:xfrm>
            <a:off x="4038600" y="3505200"/>
            <a:ext cx="3733800" cy="274638"/>
          </a:xfrm>
          <a:prstGeom prst="rect">
            <a:avLst/>
          </a:prstGeom>
          <a:noFill/>
          <a:ln w="9525">
            <a:noFill/>
            <a:miter lim="800000"/>
            <a:headEnd/>
            <a:tailEnd/>
          </a:ln>
        </p:spPr>
        <p:txBody>
          <a:bodyPr lIns="0" tIns="0" rIns="0" bIns="0">
            <a:spAutoFit/>
          </a:bodyPr>
          <a:lstStyle/>
          <a:p>
            <a:r>
              <a:rPr lang="en-US" i="1">
                <a:solidFill>
                  <a:schemeClr val="accent1"/>
                </a:solidFill>
                <a:latin typeface="Segoe Semibold"/>
              </a:rPr>
              <a:t>ARRA Oversight Money</a:t>
            </a:r>
            <a:endParaRPr lang="en-US" sz="4400" i="1">
              <a:solidFill>
                <a:schemeClr val="accent1"/>
              </a:solidFill>
              <a:latin typeface="Segoe Semibold"/>
            </a:endParaRPr>
          </a:p>
        </p:txBody>
      </p:sp>
      <p:grpSp>
        <p:nvGrpSpPr>
          <p:cNvPr id="3" name="Group 10"/>
          <p:cNvGrpSpPr>
            <a:grpSpLocks/>
          </p:cNvGrpSpPr>
          <p:nvPr/>
        </p:nvGrpSpPr>
        <p:grpSpPr bwMode="auto">
          <a:xfrm>
            <a:off x="4333875" y="4267200"/>
            <a:ext cx="2603500" cy="1239838"/>
            <a:chOff x="2442" y="2688"/>
            <a:chExt cx="1640" cy="781"/>
          </a:xfrm>
        </p:grpSpPr>
        <p:sp>
          <p:nvSpPr>
            <p:cNvPr id="19464" name="Rectangle 11"/>
            <p:cNvSpPr>
              <a:spLocks noChangeArrowheads="1"/>
            </p:cNvSpPr>
            <p:nvPr/>
          </p:nvSpPr>
          <p:spPr bwMode="auto">
            <a:xfrm>
              <a:off x="2442" y="2700"/>
              <a:ext cx="150" cy="90"/>
            </a:xfrm>
            <a:prstGeom prst="rect">
              <a:avLst/>
            </a:prstGeom>
            <a:solidFill>
              <a:srgbClr val="9999FF"/>
            </a:solidFill>
            <a:ln w="9525">
              <a:solidFill>
                <a:srgbClr val="000000"/>
              </a:solidFill>
              <a:miter lim="800000"/>
              <a:headEnd/>
              <a:tailEnd/>
            </a:ln>
          </p:spPr>
          <p:txBody>
            <a:bodyPr/>
            <a:lstStyle/>
            <a:p>
              <a:endParaRPr lang="en-US">
                <a:solidFill>
                  <a:schemeClr val="tx1"/>
                </a:solidFill>
                <a:latin typeface="Segoe Semibold"/>
              </a:endParaRPr>
            </a:p>
          </p:txBody>
        </p:sp>
        <p:sp>
          <p:nvSpPr>
            <p:cNvPr id="19465" name="Rectangle 12"/>
            <p:cNvSpPr>
              <a:spLocks noChangeArrowheads="1"/>
            </p:cNvSpPr>
            <p:nvPr/>
          </p:nvSpPr>
          <p:spPr bwMode="auto">
            <a:xfrm>
              <a:off x="2640" y="2688"/>
              <a:ext cx="1442" cy="115"/>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Agency Level Oversight (IG Offices)</a:t>
              </a:r>
            </a:p>
          </p:txBody>
        </p:sp>
        <p:sp>
          <p:nvSpPr>
            <p:cNvPr id="19466" name="Rectangle 13"/>
            <p:cNvSpPr>
              <a:spLocks noChangeArrowheads="1"/>
            </p:cNvSpPr>
            <p:nvPr/>
          </p:nvSpPr>
          <p:spPr bwMode="auto">
            <a:xfrm>
              <a:off x="2442" y="2922"/>
              <a:ext cx="150" cy="90"/>
            </a:xfrm>
            <a:prstGeom prst="rect">
              <a:avLst/>
            </a:prstGeom>
            <a:solidFill>
              <a:srgbClr val="993366"/>
            </a:solidFill>
            <a:ln w="9525">
              <a:solidFill>
                <a:srgbClr val="000000"/>
              </a:solidFill>
              <a:miter lim="800000"/>
              <a:headEnd/>
              <a:tailEnd/>
            </a:ln>
          </p:spPr>
          <p:txBody>
            <a:bodyPr/>
            <a:lstStyle/>
            <a:p>
              <a:endParaRPr lang="en-US">
                <a:solidFill>
                  <a:schemeClr val="tx1"/>
                </a:solidFill>
                <a:latin typeface="Segoe Semibold"/>
              </a:endParaRPr>
            </a:p>
          </p:txBody>
        </p:sp>
        <p:sp>
          <p:nvSpPr>
            <p:cNvPr id="19467" name="Rectangle 14"/>
            <p:cNvSpPr>
              <a:spLocks noChangeArrowheads="1"/>
            </p:cNvSpPr>
            <p:nvPr/>
          </p:nvSpPr>
          <p:spPr bwMode="auto">
            <a:xfrm>
              <a:off x="2640" y="2910"/>
              <a:ext cx="207" cy="115"/>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GAO</a:t>
              </a:r>
            </a:p>
          </p:txBody>
        </p:sp>
        <p:sp>
          <p:nvSpPr>
            <p:cNvPr id="19468" name="Rectangle 15"/>
            <p:cNvSpPr>
              <a:spLocks noChangeArrowheads="1"/>
            </p:cNvSpPr>
            <p:nvPr/>
          </p:nvSpPr>
          <p:spPr bwMode="auto">
            <a:xfrm>
              <a:off x="2442" y="3144"/>
              <a:ext cx="150" cy="90"/>
            </a:xfrm>
            <a:prstGeom prst="rect">
              <a:avLst/>
            </a:prstGeom>
            <a:solidFill>
              <a:srgbClr val="FFFFCC"/>
            </a:solidFill>
            <a:ln w="9525">
              <a:solidFill>
                <a:srgbClr val="000000"/>
              </a:solidFill>
              <a:miter lim="800000"/>
              <a:headEnd/>
              <a:tailEnd/>
            </a:ln>
          </p:spPr>
          <p:txBody>
            <a:bodyPr/>
            <a:lstStyle/>
            <a:p>
              <a:endParaRPr lang="en-US">
                <a:solidFill>
                  <a:schemeClr val="tx1"/>
                </a:solidFill>
                <a:latin typeface="Segoe Semibold"/>
              </a:endParaRPr>
            </a:p>
          </p:txBody>
        </p:sp>
        <p:sp>
          <p:nvSpPr>
            <p:cNvPr id="19469" name="Rectangle 16"/>
            <p:cNvSpPr>
              <a:spLocks noChangeArrowheads="1"/>
            </p:cNvSpPr>
            <p:nvPr/>
          </p:nvSpPr>
          <p:spPr bwMode="auto">
            <a:xfrm>
              <a:off x="2640" y="3132"/>
              <a:ext cx="1339" cy="115"/>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Recovery Act Transparency Board</a:t>
              </a:r>
            </a:p>
          </p:txBody>
        </p:sp>
        <p:sp>
          <p:nvSpPr>
            <p:cNvPr id="19470" name="Rectangle 17"/>
            <p:cNvSpPr>
              <a:spLocks noChangeArrowheads="1"/>
            </p:cNvSpPr>
            <p:nvPr/>
          </p:nvSpPr>
          <p:spPr bwMode="auto">
            <a:xfrm>
              <a:off x="2442" y="3366"/>
              <a:ext cx="150" cy="90"/>
            </a:xfrm>
            <a:prstGeom prst="rect">
              <a:avLst/>
            </a:prstGeom>
            <a:solidFill>
              <a:srgbClr val="CCFFFF"/>
            </a:solidFill>
            <a:ln w="9525">
              <a:solidFill>
                <a:srgbClr val="000000"/>
              </a:solidFill>
              <a:miter lim="800000"/>
              <a:headEnd/>
              <a:tailEnd/>
            </a:ln>
          </p:spPr>
          <p:txBody>
            <a:bodyPr/>
            <a:lstStyle/>
            <a:p>
              <a:endParaRPr lang="en-US">
                <a:solidFill>
                  <a:schemeClr val="tx1"/>
                </a:solidFill>
                <a:latin typeface="Segoe Semibold"/>
              </a:endParaRPr>
            </a:p>
          </p:txBody>
        </p:sp>
        <p:sp>
          <p:nvSpPr>
            <p:cNvPr id="19471" name="Rectangle 18"/>
            <p:cNvSpPr>
              <a:spLocks noChangeArrowheads="1"/>
            </p:cNvSpPr>
            <p:nvPr/>
          </p:nvSpPr>
          <p:spPr bwMode="auto">
            <a:xfrm>
              <a:off x="2640" y="3354"/>
              <a:ext cx="978" cy="115"/>
            </a:xfrm>
            <a:prstGeom prst="rect">
              <a:avLst/>
            </a:prstGeom>
            <a:noFill/>
            <a:ln w="9525">
              <a:noFill/>
              <a:miter lim="800000"/>
              <a:headEnd/>
              <a:tailEnd/>
            </a:ln>
          </p:spPr>
          <p:txBody>
            <a:bodyPr wrap="none" lIns="0" tIns="0" rIns="0" bIns="0">
              <a:spAutoFit/>
            </a:bodyPr>
            <a:lstStyle/>
            <a:p>
              <a:r>
                <a:rPr lang="en-US" sz="1200">
                  <a:solidFill>
                    <a:schemeClr val="accent1"/>
                  </a:solidFill>
                  <a:latin typeface="Segoe Semibold"/>
                </a:rPr>
                <a:t>Program Level Oversight</a:t>
              </a:r>
            </a:p>
          </p:txBody>
        </p:sp>
      </p:grpSp>
      <p:sp>
        <p:nvSpPr>
          <p:cNvPr id="19463" name="Text Box 19"/>
          <p:cNvSpPr txBox="1">
            <a:spLocks noChangeArrowheads="1"/>
          </p:cNvSpPr>
          <p:nvPr/>
        </p:nvSpPr>
        <p:spPr bwMode="auto">
          <a:xfrm>
            <a:off x="1766888" y="4992688"/>
            <a:ext cx="1814512" cy="457200"/>
          </a:xfrm>
          <a:prstGeom prst="rect">
            <a:avLst/>
          </a:prstGeom>
          <a:noFill/>
          <a:ln w="9525">
            <a:noFill/>
            <a:miter lim="800000"/>
            <a:headEnd/>
            <a:tailEnd/>
          </a:ln>
        </p:spPr>
        <p:txBody>
          <a:bodyPr wrap="none">
            <a:spAutoFit/>
          </a:bodyPr>
          <a:lstStyle/>
          <a:p>
            <a:r>
              <a:rPr lang="en-US">
                <a:solidFill>
                  <a:schemeClr val="tx1"/>
                </a:solidFill>
                <a:latin typeface="Segoe Semibold"/>
              </a:rPr>
              <a:t>$2.85 billion</a:t>
            </a:r>
          </a:p>
        </p:txBody>
      </p:sp>
      <p:pic>
        <p:nvPicPr>
          <p:cNvPr id="21"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blinds/>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02265" y="228600"/>
            <a:ext cx="8382000" cy="840230"/>
          </a:xfrm>
        </p:spPr>
        <p:txBody>
          <a:bodyPr/>
          <a:lstStyle/>
          <a:p>
            <a:pPr eaLnBrk="1" hangingPunct="1">
              <a:defRPr/>
            </a:pPr>
            <a:r>
              <a:rPr/>
              <a:t>The Risks to Economic Recovery</a:t>
            </a:r>
          </a:p>
        </p:txBody>
      </p:sp>
      <p:sp>
        <p:nvSpPr>
          <p:cNvPr id="83971" name="Rectangle 3"/>
          <p:cNvSpPr>
            <a:spLocks noGrp="1" noChangeArrowheads="1"/>
          </p:cNvSpPr>
          <p:nvPr>
            <p:ph type="body" idx="1"/>
          </p:nvPr>
        </p:nvSpPr>
        <p:spPr>
          <a:xfrm>
            <a:off x="304800" y="1676400"/>
            <a:ext cx="8486775" cy="4246563"/>
          </a:xfrm>
        </p:spPr>
        <p:txBody>
          <a:bodyPr/>
          <a:lstStyle/>
          <a:p>
            <a:pPr eaLnBrk="1" hangingPunct="1">
              <a:lnSpc>
                <a:spcPct val="85000"/>
              </a:lnSpc>
            </a:pPr>
            <a:r>
              <a:rPr lang="en-US" sz="2800" smtClean="0"/>
              <a:t>Government moves slowly….when quick action is needed</a:t>
            </a:r>
            <a:endParaRPr lang="en-US" sz="1600" smtClean="0"/>
          </a:p>
          <a:p>
            <a:pPr eaLnBrk="1" hangingPunct="1">
              <a:lnSpc>
                <a:spcPct val="85000"/>
              </a:lnSpc>
            </a:pPr>
            <a:r>
              <a:rPr lang="en-US" sz="2800" smtClean="0"/>
              <a:t>Reporting</a:t>
            </a:r>
          </a:p>
          <a:p>
            <a:pPr lvl="1" eaLnBrk="1" hangingPunct="1">
              <a:lnSpc>
                <a:spcPct val="80000"/>
              </a:lnSpc>
            </a:pPr>
            <a:r>
              <a:rPr lang="en-US" sz="2400" smtClean="0"/>
              <a:t>Went from extreme of too little to too much</a:t>
            </a:r>
          </a:p>
          <a:p>
            <a:pPr lvl="1" eaLnBrk="1" hangingPunct="1">
              <a:lnSpc>
                <a:spcPct val="80000"/>
              </a:lnSpc>
            </a:pPr>
            <a:r>
              <a:rPr lang="en-US" sz="2400" smtClean="0"/>
              <a:t>Both frequency and complexity of reporting requirements will divert attention from achieving results</a:t>
            </a:r>
            <a:endParaRPr lang="en-US" sz="1400" smtClean="0"/>
          </a:p>
          <a:p>
            <a:pPr eaLnBrk="1" hangingPunct="1">
              <a:lnSpc>
                <a:spcPct val="85000"/>
              </a:lnSpc>
            </a:pPr>
            <a:r>
              <a:rPr lang="en-US" sz="2800" smtClean="0"/>
              <a:t>Increased potential for fraud</a:t>
            </a:r>
            <a:endParaRPr lang="en-US" sz="1600" smtClean="0"/>
          </a:p>
          <a:p>
            <a:pPr eaLnBrk="1" hangingPunct="1">
              <a:lnSpc>
                <a:spcPct val="85000"/>
              </a:lnSpc>
            </a:pPr>
            <a:r>
              <a:rPr lang="en-US" sz="2800" smtClean="0"/>
              <a:t>Increased cyber security attacks</a:t>
            </a:r>
            <a:endParaRPr lang="en-US" sz="1600" smtClean="0"/>
          </a:p>
          <a:p>
            <a:pPr eaLnBrk="1" hangingPunct="1">
              <a:lnSpc>
                <a:spcPct val="85000"/>
              </a:lnSpc>
            </a:pPr>
            <a:r>
              <a:rPr lang="en-US" sz="2800" smtClean="0"/>
              <a:t>Requirement for security and privacy is in conflict with position of openness and usage of social media</a:t>
            </a:r>
          </a:p>
        </p:txBody>
      </p:sp>
      <p:pic>
        <p:nvPicPr>
          <p:cNvPr id="5"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83971">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p:cTn id="13" dur="500" fill="hold"/>
                                        <p:tgtEl>
                                          <p:spTgt spid="83971">
                                            <p:txEl>
                                              <p:pRg st="1" end="1"/>
                                            </p:txEl>
                                          </p:spTgt>
                                        </p:tgtEl>
                                        <p:attrNameLst>
                                          <p:attrName>ppt_w</p:attrName>
                                        </p:attrNameLst>
                                      </p:cBhvr>
                                      <p:tavLst>
                                        <p:tav tm="0">
                                          <p:val>
                                            <p:strVal val="4/3*#ppt_w"/>
                                          </p:val>
                                        </p:tav>
                                        <p:tav tm="100000">
                                          <p:val>
                                            <p:strVal val="#ppt_w"/>
                                          </p:val>
                                        </p:tav>
                                      </p:tavLst>
                                    </p:anim>
                                    <p:anim calcmode="lin" valueType="num">
                                      <p:cBhvr>
                                        <p:cTn id="14" dur="500" fill="hold"/>
                                        <p:tgtEl>
                                          <p:spTgt spid="83971">
                                            <p:txEl>
                                              <p:pRg st="1" end="1"/>
                                            </p:txEl>
                                          </p:spTgt>
                                        </p:tgtEl>
                                        <p:attrNameLst>
                                          <p:attrName>ppt_h</p:attrName>
                                        </p:attrNameLst>
                                      </p:cBhvr>
                                      <p:tavLst>
                                        <p:tav tm="0">
                                          <p:val>
                                            <p:strVal val="4/3*#ppt_h"/>
                                          </p:val>
                                        </p:tav>
                                        <p:tav tm="100000">
                                          <p:val>
                                            <p:strVal val="#ppt_h"/>
                                          </p:val>
                                        </p:tav>
                                      </p:tavLst>
                                    </p:anim>
                                  </p:childTnLst>
                                </p:cTn>
                              </p:par>
                              <p:par>
                                <p:cTn id="15" presetID="23" presetClass="entr" presetSubtype="288" fill="hold" grpId="0" nodeType="withEffect">
                                  <p:stCondLst>
                                    <p:cond delay="0"/>
                                  </p:stCondLst>
                                  <p:childTnLst>
                                    <p:set>
                                      <p:cBhvr>
                                        <p:cTn id="16" dur="1" fill="hold">
                                          <p:stCondLst>
                                            <p:cond delay="0"/>
                                          </p:stCondLst>
                                        </p:cTn>
                                        <p:tgtEl>
                                          <p:spTgt spid="83971">
                                            <p:txEl>
                                              <p:pRg st="2" end="2"/>
                                            </p:txEl>
                                          </p:spTgt>
                                        </p:tgtEl>
                                        <p:attrNameLst>
                                          <p:attrName>style.visibility</p:attrName>
                                        </p:attrNameLst>
                                      </p:cBhvr>
                                      <p:to>
                                        <p:strVal val="visible"/>
                                      </p:to>
                                    </p:set>
                                    <p:anim calcmode="lin" valueType="num">
                                      <p:cBhvr>
                                        <p:cTn id="17" dur="500" fill="hold"/>
                                        <p:tgtEl>
                                          <p:spTgt spid="83971">
                                            <p:txEl>
                                              <p:pRg st="2" end="2"/>
                                            </p:txEl>
                                          </p:spTgt>
                                        </p:tgtEl>
                                        <p:attrNameLst>
                                          <p:attrName>ppt_w</p:attrName>
                                        </p:attrNameLst>
                                      </p:cBhvr>
                                      <p:tavLst>
                                        <p:tav tm="0">
                                          <p:val>
                                            <p:strVal val="4/3*#ppt_w"/>
                                          </p:val>
                                        </p:tav>
                                        <p:tav tm="100000">
                                          <p:val>
                                            <p:strVal val="#ppt_w"/>
                                          </p:val>
                                        </p:tav>
                                      </p:tavLst>
                                    </p:anim>
                                    <p:anim calcmode="lin" valueType="num">
                                      <p:cBhvr>
                                        <p:cTn id="18" dur="500" fill="hold"/>
                                        <p:tgtEl>
                                          <p:spTgt spid="83971">
                                            <p:txEl>
                                              <p:pRg st="2" end="2"/>
                                            </p:txEl>
                                          </p:spTgt>
                                        </p:tgtEl>
                                        <p:attrNameLst>
                                          <p:attrName>ppt_h</p:attrName>
                                        </p:attrNameLst>
                                      </p:cBhvr>
                                      <p:tavLst>
                                        <p:tav tm="0">
                                          <p:val>
                                            <p:strVal val="4/3*#ppt_h"/>
                                          </p:val>
                                        </p:tav>
                                        <p:tav tm="100000">
                                          <p:val>
                                            <p:strVal val="#ppt_h"/>
                                          </p:val>
                                        </p:tav>
                                      </p:tavLst>
                                    </p:anim>
                                  </p:childTnLst>
                                </p:cTn>
                              </p:par>
                              <p:par>
                                <p:cTn id="19" presetID="23" presetClass="entr" presetSubtype="288" fill="hold" grpId="0" nodeType="withEffect">
                                  <p:stCondLst>
                                    <p:cond delay="0"/>
                                  </p:stCondLst>
                                  <p:childTnLst>
                                    <p:set>
                                      <p:cBhvr>
                                        <p:cTn id="20" dur="1" fill="hold">
                                          <p:stCondLst>
                                            <p:cond delay="0"/>
                                          </p:stCondLst>
                                        </p:cTn>
                                        <p:tgtEl>
                                          <p:spTgt spid="83971">
                                            <p:txEl>
                                              <p:pRg st="3" end="3"/>
                                            </p:txEl>
                                          </p:spTgt>
                                        </p:tgtEl>
                                        <p:attrNameLst>
                                          <p:attrName>style.visibility</p:attrName>
                                        </p:attrNameLst>
                                      </p:cBhvr>
                                      <p:to>
                                        <p:strVal val="visible"/>
                                      </p:to>
                                    </p:set>
                                    <p:anim calcmode="lin" valueType="num">
                                      <p:cBhvr>
                                        <p:cTn id="21" dur="500" fill="hold"/>
                                        <p:tgtEl>
                                          <p:spTgt spid="83971">
                                            <p:txEl>
                                              <p:pRg st="3" end="3"/>
                                            </p:txEl>
                                          </p:spTgt>
                                        </p:tgtEl>
                                        <p:attrNameLst>
                                          <p:attrName>ppt_w</p:attrName>
                                        </p:attrNameLst>
                                      </p:cBhvr>
                                      <p:tavLst>
                                        <p:tav tm="0">
                                          <p:val>
                                            <p:strVal val="4/3*#ppt_w"/>
                                          </p:val>
                                        </p:tav>
                                        <p:tav tm="100000">
                                          <p:val>
                                            <p:strVal val="#ppt_w"/>
                                          </p:val>
                                        </p:tav>
                                      </p:tavLst>
                                    </p:anim>
                                    <p:anim calcmode="lin" valueType="num">
                                      <p:cBhvr>
                                        <p:cTn id="22" dur="500" fill="hold"/>
                                        <p:tgtEl>
                                          <p:spTgt spid="83971">
                                            <p:txEl>
                                              <p:pRg st="3" end="3"/>
                                            </p:txEl>
                                          </p:spTgt>
                                        </p:tgtEl>
                                        <p:attrNameLst>
                                          <p:attrName>ppt_h</p:attrName>
                                        </p:attrNameLst>
                                      </p:cBhvr>
                                      <p:tavLst>
                                        <p:tav tm="0">
                                          <p:val>
                                            <p:strVal val="4/3*#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288" fill="hold" grpId="0" nodeType="clickEffect">
                                  <p:stCondLst>
                                    <p:cond delay="0"/>
                                  </p:stCondLst>
                                  <p:childTnLst>
                                    <p:set>
                                      <p:cBhvr>
                                        <p:cTn id="26" dur="1" fill="hold">
                                          <p:stCondLst>
                                            <p:cond delay="0"/>
                                          </p:stCondLst>
                                        </p:cTn>
                                        <p:tgtEl>
                                          <p:spTgt spid="83971">
                                            <p:txEl>
                                              <p:pRg st="4" end="4"/>
                                            </p:txEl>
                                          </p:spTgt>
                                        </p:tgtEl>
                                        <p:attrNameLst>
                                          <p:attrName>style.visibility</p:attrName>
                                        </p:attrNameLst>
                                      </p:cBhvr>
                                      <p:to>
                                        <p:strVal val="visible"/>
                                      </p:to>
                                    </p:set>
                                    <p:anim calcmode="lin" valueType="num">
                                      <p:cBhvr>
                                        <p:cTn id="27" dur="500" fill="hold"/>
                                        <p:tgtEl>
                                          <p:spTgt spid="83971">
                                            <p:txEl>
                                              <p:pRg st="4" end="4"/>
                                            </p:txEl>
                                          </p:spTgt>
                                        </p:tgtEl>
                                        <p:attrNameLst>
                                          <p:attrName>ppt_w</p:attrName>
                                        </p:attrNameLst>
                                      </p:cBhvr>
                                      <p:tavLst>
                                        <p:tav tm="0">
                                          <p:val>
                                            <p:strVal val="4/3*#ppt_w"/>
                                          </p:val>
                                        </p:tav>
                                        <p:tav tm="100000">
                                          <p:val>
                                            <p:strVal val="#ppt_w"/>
                                          </p:val>
                                        </p:tav>
                                      </p:tavLst>
                                    </p:anim>
                                    <p:anim calcmode="lin" valueType="num">
                                      <p:cBhvr>
                                        <p:cTn id="28" dur="500" fill="hold"/>
                                        <p:tgtEl>
                                          <p:spTgt spid="83971">
                                            <p:txEl>
                                              <p:pRg st="4" end="4"/>
                                            </p:txEl>
                                          </p:spTgt>
                                        </p:tgtEl>
                                        <p:attrNameLst>
                                          <p:attrName>ppt_h</p:attrName>
                                        </p:attrNameLst>
                                      </p:cBhvr>
                                      <p:tavLst>
                                        <p:tav tm="0">
                                          <p:val>
                                            <p:strVal val="4/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grpId="0" nodeType="clickEffect">
                                  <p:stCondLst>
                                    <p:cond delay="0"/>
                                  </p:stCondLst>
                                  <p:childTnLst>
                                    <p:set>
                                      <p:cBhvr>
                                        <p:cTn id="32" dur="1" fill="hold">
                                          <p:stCondLst>
                                            <p:cond delay="0"/>
                                          </p:stCondLst>
                                        </p:cTn>
                                        <p:tgtEl>
                                          <p:spTgt spid="83971">
                                            <p:txEl>
                                              <p:pRg st="5" end="5"/>
                                            </p:txEl>
                                          </p:spTgt>
                                        </p:tgtEl>
                                        <p:attrNameLst>
                                          <p:attrName>style.visibility</p:attrName>
                                        </p:attrNameLst>
                                      </p:cBhvr>
                                      <p:to>
                                        <p:strVal val="visible"/>
                                      </p:to>
                                    </p:set>
                                    <p:anim calcmode="lin" valueType="num">
                                      <p:cBhvr>
                                        <p:cTn id="33" dur="500" fill="hold"/>
                                        <p:tgtEl>
                                          <p:spTgt spid="83971">
                                            <p:txEl>
                                              <p:pRg st="5" end="5"/>
                                            </p:txEl>
                                          </p:spTgt>
                                        </p:tgtEl>
                                        <p:attrNameLst>
                                          <p:attrName>ppt_w</p:attrName>
                                        </p:attrNameLst>
                                      </p:cBhvr>
                                      <p:tavLst>
                                        <p:tav tm="0">
                                          <p:val>
                                            <p:strVal val="4/3*#ppt_w"/>
                                          </p:val>
                                        </p:tav>
                                        <p:tav tm="100000">
                                          <p:val>
                                            <p:strVal val="#ppt_w"/>
                                          </p:val>
                                        </p:tav>
                                      </p:tavLst>
                                    </p:anim>
                                    <p:anim calcmode="lin" valueType="num">
                                      <p:cBhvr>
                                        <p:cTn id="34" dur="500" fill="hold"/>
                                        <p:tgtEl>
                                          <p:spTgt spid="83971">
                                            <p:txEl>
                                              <p:pRg st="5" end="5"/>
                                            </p:txEl>
                                          </p:spTgt>
                                        </p:tgtEl>
                                        <p:attrNameLst>
                                          <p:attrName>ppt_h</p:attrName>
                                        </p:attrNameLst>
                                      </p:cBhvr>
                                      <p:tavLst>
                                        <p:tav tm="0">
                                          <p:val>
                                            <p:strVal val="4/3*#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288" fill="hold" grpId="0" nodeType="clickEffect">
                                  <p:stCondLst>
                                    <p:cond delay="0"/>
                                  </p:stCondLst>
                                  <p:childTnLst>
                                    <p:set>
                                      <p:cBhvr>
                                        <p:cTn id="38" dur="1" fill="hold">
                                          <p:stCondLst>
                                            <p:cond delay="0"/>
                                          </p:stCondLst>
                                        </p:cTn>
                                        <p:tgtEl>
                                          <p:spTgt spid="83971">
                                            <p:txEl>
                                              <p:pRg st="6" end="6"/>
                                            </p:txEl>
                                          </p:spTgt>
                                        </p:tgtEl>
                                        <p:attrNameLst>
                                          <p:attrName>style.visibility</p:attrName>
                                        </p:attrNameLst>
                                      </p:cBhvr>
                                      <p:to>
                                        <p:strVal val="visible"/>
                                      </p:to>
                                    </p:set>
                                    <p:anim calcmode="lin" valueType="num">
                                      <p:cBhvr>
                                        <p:cTn id="39" dur="500" fill="hold"/>
                                        <p:tgtEl>
                                          <p:spTgt spid="83971">
                                            <p:txEl>
                                              <p:pRg st="6" end="6"/>
                                            </p:txEl>
                                          </p:spTgt>
                                        </p:tgtEl>
                                        <p:attrNameLst>
                                          <p:attrName>ppt_w</p:attrName>
                                        </p:attrNameLst>
                                      </p:cBhvr>
                                      <p:tavLst>
                                        <p:tav tm="0">
                                          <p:val>
                                            <p:strVal val="4/3*#ppt_w"/>
                                          </p:val>
                                        </p:tav>
                                        <p:tav tm="100000">
                                          <p:val>
                                            <p:strVal val="#ppt_w"/>
                                          </p:val>
                                        </p:tav>
                                      </p:tavLst>
                                    </p:anim>
                                    <p:anim calcmode="lin" valueType="num">
                                      <p:cBhvr>
                                        <p:cTn id="40" dur="500" fill="hold"/>
                                        <p:tgtEl>
                                          <p:spTgt spid="83971">
                                            <p:txEl>
                                              <p:pRg st="6" end="6"/>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02265" y="228600"/>
            <a:ext cx="8382000" cy="840230"/>
          </a:xfrm>
        </p:spPr>
        <p:txBody>
          <a:bodyPr/>
          <a:lstStyle/>
          <a:p>
            <a:pPr eaLnBrk="1" hangingPunct="1">
              <a:defRPr/>
            </a:pPr>
            <a:r>
              <a:rPr/>
              <a:t>Smart Execution</a:t>
            </a:r>
          </a:p>
        </p:txBody>
      </p:sp>
      <p:sp>
        <p:nvSpPr>
          <p:cNvPr id="103427" name="Rectangle 3"/>
          <p:cNvSpPr>
            <a:spLocks noGrp="1" noChangeArrowheads="1"/>
          </p:cNvSpPr>
          <p:nvPr>
            <p:ph type="body" idx="1"/>
          </p:nvPr>
        </p:nvSpPr>
        <p:spPr>
          <a:xfrm>
            <a:off x="152400" y="1479550"/>
            <a:ext cx="8610600" cy="4832092"/>
          </a:xfrm>
        </p:spPr>
        <p:txBody>
          <a:bodyPr/>
          <a:lstStyle/>
          <a:p>
            <a:pPr eaLnBrk="1" hangingPunct="1">
              <a:lnSpc>
                <a:spcPct val="100000"/>
              </a:lnSpc>
              <a:spcBef>
                <a:spcPts val="600"/>
              </a:spcBef>
            </a:pPr>
            <a:r>
              <a:rPr lang="en-US" sz="2800" dirty="0" smtClean="0"/>
              <a:t>Government agencies on the spot to report results</a:t>
            </a:r>
          </a:p>
          <a:p>
            <a:pPr eaLnBrk="1" hangingPunct="1">
              <a:lnSpc>
                <a:spcPct val="100000"/>
              </a:lnSpc>
              <a:spcBef>
                <a:spcPts val="600"/>
              </a:spcBef>
            </a:pPr>
            <a:r>
              <a:rPr lang="en-US" sz="2800" dirty="0" smtClean="0"/>
              <a:t>Limited funding for program administration/reporting</a:t>
            </a:r>
          </a:p>
          <a:p>
            <a:pPr eaLnBrk="1" hangingPunct="1">
              <a:lnSpc>
                <a:spcPct val="100000"/>
              </a:lnSpc>
              <a:spcBef>
                <a:spcPts val="600"/>
              </a:spcBef>
            </a:pPr>
            <a:r>
              <a:rPr lang="en-US" sz="2800" dirty="0" smtClean="0"/>
              <a:t>Existing infrastructure and systems will have to deliver</a:t>
            </a:r>
          </a:p>
          <a:p>
            <a:pPr eaLnBrk="1" hangingPunct="1">
              <a:lnSpc>
                <a:spcPct val="100000"/>
              </a:lnSpc>
              <a:spcBef>
                <a:spcPts val="600"/>
              </a:spcBef>
            </a:pPr>
            <a:r>
              <a:rPr lang="en-US" sz="2800" dirty="0" smtClean="0"/>
              <a:t>Enterprise information is critical to success</a:t>
            </a:r>
          </a:p>
          <a:p>
            <a:pPr eaLnBrk="1" hangingPunct="1">
              <a:lnSpc>
                <a:spcPct val="100000"/>
              </a:lnSpc>
              <a:spcBef>
                <a:spcPts val="600"/>
              </a:spcBef>
            </a:pPr>
            <a:r>
              <a:rPr lang="en-US" sz="2800" dirty="0" smtClean="0"/>
              <a:t>Government needs strategic/innovative solutions to key reporting issues</a:t>
            </a:r>
          </a:p>
          <a:p>
            <a:pPr eaLnBrk="1" hangingPunct="1">
              <a:lnSpc>
                <a:spcPct val="100000"/>
              </a:lnSpc>
              <a:spcBef>
                <a:spcPts val="0"/>
              </a:spcBef>
            </a:pPr>
            <a:endParaRPr lang="en-US" sz="2800" dirty="0" smtClean="0"/>
          </a:p>
          <a:p>
            <a:pPr eaLnBrk="1" hangingPunct="1">
              <a:lnSpc>
                <a:spcPct val="100000"/>
              </a:lnSpc>
              <a:spcBef>
                <a:spcPts val="0"/>
              </a:spcBef>
            </a:pPr>
            <a:endParaRPr lang="en-US" sz="1800" dirty="0" smtClean="0"/>
          </a:p>
          <a:p>
            <a:pPr eaLnBrk="1" hangingPunct="1">
              <a:lnSpc>
                <a:spcPct val="100000"/>
              </a:lnSpc>
              <a:spcBef>
                <a:spcPts val="0"/>
              </a:spcBef>
            </a:pPr>
            <a:endParaRPr lang="en-US" sz="1800" dirty="0" smtClean="0"/>
          </a:p>
        </p:txBody>
      </p:sp>
      <p:pic>
        <p:nvPicPr>
          <p:cNvPr id="5"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103427">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ppt_w</p:attrName>
                                        </p:attrNameLst>
                                      </p:cBhvr>
                                      <p:tavLst>
                                        <p:tav tm="0">
                                          <p:val>
                                            <p:strVal val="4/3*#ppt_w"/>
                                          </p:val>
                                        </p:tav>
                                        <p:tav tm="100000">
                                          <p:val>
                                            <p:strVal val="#ppt_w"/>
                                          </p:val>
                                        </p:tav>
                                      </p:tavLst>
                                    </p:anim>
                                    <p:anim calcmode="lin" valueType="num">
                                      <p:cBhvr>
                                        <p:cTn id="14" dur="500" fill="hold"/>
                                        <p:tgtEl>
                                          <p:spTgt spid="103427">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p:cTn id="19" dur="500" fill="hold"/>
                                        <p:tgtEl>
                                          <p:spTgt spid="103427">
                                            <p:txEl>
                                              <p:pRg st="2" end="2"/>
                                            </p:txEl>
                                          </p:spTgt>
                                        </p:tgtEl>
                                        <p:attrNameLst>
                                          <p:attrName>ppt_w</p:attrName>
                                        </p:attrNameLst>
                                      </p:cBhvr>
                                      <p:tavLst>
                                        <p:tav tm="0">
                                          <p:val>
                                            <p:strVal val="4/3*#ppt_w"/>
                                          </p:val>
                                        </p:tav>
                                        <p:tav tm="100000">
                                          <p:val>
                                            <p:strVal val="#ppt_w"/>
                                          </p:val>
                                        </p:tav>
                                      </p:tavLst>
                                    </p:anim>
                                    <p:anim calcmode="lin" valueType="num">
                                      <p:cBhvr>
                                        <p:cTn id="20" dur="500" fill="hold"/>
                                        <p:tgtEl>
                                          <p:spTgt spid="103427">
                                            <p:txEl>
                                              <p:pRg st="2" end="2"/>
                                            </p:txEl>
                                          </p:spTgt>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p:cTn id="25" dur="500" fill="hold"/>
                                        <p:tgtEl>
                                          <p:spTgt spid="103427">
                                            <p:txEl>
                                              <p:pRg st="3" end="3"/>
                                            </p:txEl>
                                          </p:spTgt>
                                        </p:tgtEl>
                                        <p:attrNameLst>
                                          <p:attrName>ppt_w</p:attrName>
                                        </p:attrNameLst>
                                      </p:cBhvr>
                                      <p:tavLst>
                                        <p:tav tm="0">
                                          <p:val>
                                            <p:strVal val="4/3*#ppt_w"/>
                                          </p:val>
                                        </p:tav>
                                        <p:tav tm="100000">
                                          <p:val>
                                            <p:strVal val="#ppt_w"/>
                                          </p:val>
                                        </p:tav>
                                      </p:tavLst>
                                    </p:anim>
                                    <p:anim calcmode="lin" valueType="num">
                                      <p:cBhvr>
                                        <p:cTn id="26" dur="500" fill="hold"/>
                                        <p:tgtEl>
                                          <p:spTgt spid="103427">
                                            <p:txEl>
                                              <p:pRg st="3" end="3"/>
                                            </p:txEl>
                                          </p:spTgt>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p:cTn id="31" dur="500" fill="hold"/>
                                        <p:tgtEl>
                                          <p:spTgt spid="103427">
                                            <p:txEl>
                                              <p:pRg st="4" end="4"/>
                                            </p:txEl>
                                          </p:spTgt>
                                        </p:tgtEl>
                                        <p:attrNameLst>
                                          <p:attrName>ppt_w</p:attrName>
                                        </p:attrNameLst>
                                      </p:cBhvr>
                                      <p:tavLst>
                                        <p:tav tm="0">
                                          <p:val>
                                            <p:strVal val="4/3*#ppt_w"/>
                                          </p:val>
                                        </p:tav>
                                        <p:tav tm="100000">
                                          <p:val>
                                            <p:strVal val="#ppt_w"/>
                                          </p:val>
                                        </p:tav>
                                      </p:tavLst>
                                    </p:anim>
                                    <p:anim calcmode="lin" valueType="num">
                                      <p:cBhvr>
                                        <p:cTn id="32" dur="500" fill="hold"/>
                                        <p:tgtEl>
                                          <p:spTgt spid="103427">
                                            <p:txEl>
                                              <p:pRg st="4" end="4"/>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6400"/>
            <a:ext cx="8077200" cy="2086725"/>
          </a:xfrm>
        </p:spPr>
        <p:txBody>
          <a:bodyPr/>
          <a:lstStyle/>
          <a:p>
            <a:r>
              <a:rPr lang="en-US" b="1" dirty="0" smtClean="0"/>
              <a:t>Microsoft</a:t>
            </a:r>
            <a:r>
              <a:rPr lang="en-US" sz="1800" b="1" dirty="0" smtClean="0"/>
              <a:t>®</a:t>
            </a:r>
            <a:r>
              <a:rPr lang="en-US" b="1" dirty="0" smtClean="0"/>
              <a:t> Single View Platform (SVP) for Financial Revitalization – </a:t>
            </a:r>
            <a:r>
              <a:rPr lang="en-US" sz="3200" dirty="0" smtClean="0"/>
              <a:t/>
            </a:r>
            <a:br>
              <a:rPr lang="en-US" sz="3200" dirty="0" smtClean="0"/>
            </a:br>
            <a:r>
              <a:rPr lang="en-US" sz="3200" dirty="0" smtClean="0"/>
              <a:t>Achieving transparency, governance, and compliance through unfettered access to detailed information</a:t>
            </a:r>
            <a:endParaRPr lang="en-US" sz="3200" dirty="0"/>
          </a:p>
        </p:txBody>
      </p:sp>
      <p:sp>
        <p:nvSpPr>
          <p:cNvPr id="5" name="Subtitle 4"/>
          <p:cNvSpPr>
            <a:spLocks noGrp="1"/>
          </p:cNvSpPr>
          <p:nvPr>
            <p:ph type="subTitle" idx="1"/>
          </p:nvPr>
        </p:nvSpPr>
        <p:spPr>
          <a:xfrm>
            <a:off x="685800" y="4191000"/>
            <a:ext cx="8077200" cy="3139321"/>
          </a:xfrm>
        </p:spPr>
        <p:txBody>
          <a:bodyPr/>
          <a:lstStyle/>
          <a:p>
            <a:pPr eaLnBrk="1" hangingPunct="1">
              <a:defRPr/>
            </a:pPr>
            <a:r>
              <a:rPr lang="en-US" sz="2000" dirty="0" smtClean="0"/>
              <a:t>Ken Knueven</a:t>
            </a:r>
          </a:p>
          <a:p>
            <a:pPr eaLnBrk="1" hangingPunct="1">
              <a:defRPr/>
            </a:pPr>
            <a:r>
              <a:rPr lang="en-US" sz="2000" dirty="0" smtClean="0"/>
              <a:t>Microsoft Federal Programs Manager</a:t>
            </a:r>
          </a:p>
          <a:p>
            <a:pPr eaLnBrk="1" hangingPunct="1">
              <a:defRPr/>
            </a:pPr>
            <a:endParaRPr lang="en-US" sz="2000" dirty="0" smtClean="0"/>
          </a:p>
          <a:p>
            <a:pPr eaLnBrk="1" hangingPunct="1">
              <a:defRPr/>
            </a:pPr>
            <a:r>
              <a:rPr lang="en-US" sz="2000" dirty="0" smtClean="0"/>
              <a:t>Gina Marie Hatheway</a:t>
            </a:r>
          </a:p>
          <a:p>
            <a:pPr eaLnBrk="1" hangingPunct="1">
              <a:defRPr/>
            </a:pPr>
            <a:r>
              <a:rPr lang="en-US" sz="2000" dirty="0" smtClean="0"/>
              <a:t>Microsoft Government Programs Manager</a:t>
            </a:r>
          </a:p>
          <a:p>
            <a:pPr eaLnBrk="1" hangingPunct="1">
              <a:defRPr/>
            </a:pPr>
            <a:endParaRPr lang="en-US" sz="2000" dirty="0" smtClean="0"/>
          </a:p>
          <a:p>
            <a:pPr eaLnBrk="1" hangingPunct="1">
              <a:defRPr/>
            </a:pPr>
            <a:endParaRPr lang="en-US" sz="2000" dirty="0" smtClean="0"/>
          </a:p>
          <a:p>
            <a:pPr eaLnBrk="1" hangingPunct="1">
              <a:defRPr/>
            </a:pPr>
            <a:r>
              <a:rPr lang="en-US" sz="2000" dirty="0" smtClean="0"/>
              <a:t/>
            </a:r>
            <a:br>
              <a:rPr lang="en-US" sz="2000" dirty="0" smtClean="0"/>
            </a:br>
            <a:endParaRPr lang="en-US" sz="2000" dirty="0" smtClean="0"/>
          </a:p>
          <a:p>
            <a:pPr eaLnBrk="1" hangingPunct="1">
              <a:defRPr/>
            </a:pPr>
            <a:endParaRPr lang="en-US" sz="2000" dirty="0" smtClean="0"/>
          </a:p>
          <a:p>
            <a:pPr eaLnBrk="1" hangingPunct="1">
              <a:defRPr/>
            </a:pPr>
            <a:endParaRPr lang="en-US" sz="200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smtClean="0"/>
              <a:t>Agenda</a:t>
            </a:r>
          </a:p>
        </p:txBody>
      </p:sp>
      <p:sp>
        <p:nvSpPr>
          <p:cNvPr id="98307" name="Rectangle 3"/>
          <p:cNvSpPr>
            <a:spLocks noGrp="1" noChangeArrowheads="1"/>
          </p:cNvSpPr>
          <p:nvPr>
            <p:ph type="body" idx="1"/>
          </p:nvPr>
        </p:nvSpPr>
        <p:spPr>
          <a:xfrm>
            <a:off x="381000" y="1417638"/>
            <a:ext cx="8410575" cy="3194721"/>
          </a:xfrm>
        </p:spPr>
        <p:txBody>
          <a:bodyPr/>
          <a:lstStyle/>
          <a:p>
            <a:r>
              <a:rPr lang="en-US" dirty="0" smtClean="0"/>
              <a:t>Overview of 2009 Government Trends and Issues by IDC Government Insights</a:t>
            </a:r>
          </a:p>
          <a:p>
            <a:r>
              <a:rPr lang="en-US" dirty="0" smtClean="0"/>
              <a:t>New Tools for a New Era</a:t>
            </a:r>
          </a:p>
          <a:p>
            <a:pPr lvl="1"/>
            <a:r>
              <a:rPr lang="en-US" dirty="0" smtClean="0"/>
              <a:t>Microsoft Single View Platform	</a:t>
            </a:r>
          </a:p>
          <a:p>
            <a:pPr lvl="1"/>
            <a:r>
              <a:rPr lang="en-US" dirty="0" smtClean="0"/>
              <a:t>Microsoft Stimulus 360 Solution</a:t>
            </a:r>
          </a:p>
          <a:p>
            <a:r>
              <a:rPr lang="en-US" dirty="0" smtClean="0"/>
              <a:t>Q &amp; A</a:t>
            </a:r>
          </a:p>
        </p:txBody>
      </p:sp>
      <p:pic>
        <p:nvPicPr>
          <p:cNvPr id="5" name="Picture 9" descr="E:\GIlogo.jpg"/>
          <p:cNvPicPr>
            <a:picLocks noChangeAspect="1" noChangeArrowheads="1"/>
          </p:cNvPicPr>
          <p:nvPr/>
        </p:nvPicPr>
        <p:blipFill>
          <a:blip r:embed="rId2" cstate="print"/>
          <a:srcRect/>
          <a:stretch>
            <a:fillRect/>
          </a:stretch>
        </p:blipFill>
        <p:spPr bwMode="auto">
          <a:xfrm>
            <a:off x="106363" y="6248400"/>
            <a:ext cx="1341437" cy="479425"/>
          </a:xfrm>
          <a:prstGeom prst="rect">
            <a:avLst/>
          </a:prstGeom>
          <a:noFill/>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4114800" y="990600"/>
            <a:ext cx="4800600" cy="5029200"/>
          </a:xfrm>
          <a:prstGeom prst="rect">
            <a:avLst/>
          </a:prstGeom>
          <a:gradFill flip="none" rotWithShape="1">
            <a:gsLst>
              <a:gs pos="0">
                <a:srgbClr val="6FADDB">
                  <a:shade val="63000"/>
                  <a:satMod val="165000"/>
                </a:srgbClr>
              </a:gs>
              <a:gs pos="30000">
                <a:srgbClr val="6FADDB">
                  <a:shade val="58000"/>
                  <a:satMod val="165000"/>
                  <a:alpha val="75000"/>
                </a:srgbClr>
              </a:gs>
              <a:gs pos="75000">
                <a:srgbClr val="6FADDB">
                  <a:shade val="30000"/>
                  <a:satMod val="175000"/>
                  <a:alpha val="50000"/>
                </a:srgbClr>
              </a:gs>
              <a:gs pos="100000">
                <a:srgbClr val="6FADDB">
                  <a:shade val="15000"/>
                  <a:satMod val="175000"/>
                  <a:alpha val="0"/>
                </a:srgbClr>
              </a:gs>
            </a:gsLst>
            <a:lin ang="5400000" scaled="0"/>
            <a:tileRect/>
          </a:gradFill>
          <a:ln w="12700" cap="flat" cmpd="sng" algn="ctr">
            <a:gradFill>
              <a:gsLst>
                <a:gs pos="0">
                  <a:srgbClr val="6FADDB">
                    <a:lumMod val="75000"/>
                  </a:srgbClr>
                </a:gs>
                <a:gs pos="100000">
                  <a:srgbClr val="6FADDB">
                    <a:lumMod val="75000"/>
                    <a:alpha val="0"/>
                  </a:srgbClr>
                </a:gs>
              </a:gsLst>
              <a:lin ang="5400000" scaled="0"/>
            </a:gradFill>
            <a:prstDash val="solid"/>
            <a:headEnd type="none" w="med" len="med"/>
            <a:tailEnd type="none" w="med" len="med"/>
          </a:ln>
          <a:effectLst>
            <a:outerShdw blurRad="50800" dist="20000" dir="5400000" rotWithShape="0">
              <a:srgbClr val="000000">
                <a:alpha val="42000"/>
              </a:srgbClr>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FFFFFF"/>
              </a:solidFill>
              <a:effectLst/>
              <a:uLnTx/>
              <a:uFillTx/>
              <a:latin typeface="Segoe" pitchFamily="34" charset="0"/>
              <a:ea typeface="+mn-ea"/>
              <a:cs typeface="+mn-cs"/>
            </a:endParaRPr>
          </a:p>
        </p:txBody>
      </p:sp>
      <p:sp>
        <p:nvSpPr>
          <p:cNvPr id="13" name="Rectangle 12"/>
          <p:cNvSpPr/>
          <p:nvPr/>
        </p:nvSpPr>
        <p:spPr bwMode="auto">
          <a:xfrm>
            <a:off x="152401" y="2362200"/>
            <a:ext cx="3657599" cy="4038600"/>
          </a:xfrm>
          <a:prstGeom prst="rect">
            <a:avLst/>
          </a:prstGeom>
          <a:gradFill flip="none" rotWithShape="1">
            <a:gsLst>
              <a:gs pos="0">
                <a:srgbClr val="6FADDB">
                  <a:shade val="63000"/>
                  <a:satMod val="165000"/>
                </a:srgbClr>
              </a:gs>
              <a:gs pos="30000">
                <a:srgbClr val="6FADDB">
                  <a:shade val="58000"/>
                  <a:satMod val="165000"/>
                  <a:alpha val="75000"/>
                </a:srgbClr>
              </a:gs>
              <a:gs pos="75000">
                <a:srgbClr val="6FADDB">
                  <a:shade val="30000"/>
                  <a:satMod val="175000"/>
                  <a:alpha val="50000"/>
                </a:srgbClr>
              </a:gs>
              <a:gs pos="100000">
                <a:srgbClr val="6FADDB">
                  <a:shade val="15000"/>
                  <a:satMod val="175000"/>
                  <a:alpha val="0"/>
                </a:srgbClr>
              </a:gs>
            </a:gsLst>
            <a:lin ang="5400000" scaled="0"/>
            <a:tileRect/>
          </a:gradFill>
          <a:ln w="12700" cap="flat" cmpd="sng" algn="ctr">
            <a:gradFill>
              <a:gsLst>
                <a:gs pos="0">
                  <a:srgbClr val="6FADDB">
                    <a:lumMod val="75000"/>
                  </a:srgbClr>
                </a:gs>
                <a:gs pos="100000">
                  <a:srgbClr val="6FADDB">
                    <a:lumMod val="75000"/>
                    <a:alpha val="0"/>
                  </a:srgbClr>
                </a:gs>
              </a:gsLst>
              <a:lin ang="5400000" scaled="0"/>
            </a:gradFill>
            <a:prstDash val="solid"/>
            <a:headEnd type="none" w="med" len="med"/>
            <a:tailEnd type="none" w="med" len="med"/>
          </a:ln>
          <a:effectLst>
            <a:outerShdw blurRad="50800" dist="20000" dir="5400000" rotWithShape="0">
              <a:srgbClr val="000000">
                <a:alpha val="42000"/>
              </a:srgbClr>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FFFFFF"/>
              </a:solidFill>
              <a:effectLst/>
              <a:uLnTx/>
              <a:uFillTx/>
              <a:latin typeface="Segoe"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914400" y="685800"/>
            <a:ext cx="1676400" cy="1655832"/>
          </a:xfrm>
          <a:prstGeom prst="rect">
            <a:avLst/>
          </a:prstGeom>
          <a:noFill/>
          <a:ln w="9525">
            <a:noFill/>
            <a:miter lim="800000"/>
            <a:headEnd/>
            <a:tailEnd/>
          </a:ln>
          <a:effectLst/>
        </p:spPr>
      </p:pic>
      <p:sp>
        <p:nvSpPr>
          <p:cNvPr id="7" name="Title 6"/>
          <p:cNvSpPr>
            <a:spLocks noGrp="1"/>
          </p:cNvSpPr>
          <p:nvPr>
            <p:ph type="title"/>
          </p:nvPr>
        </p:nvSpPr>
        <p:spPr>
          <a:xfrm>
            <a:off x="150181" y="175334"/>
            <a:ext cx="8380413" cy="646331"/>
          </a:xfrm>
        </p:spPr>
        <p:txBody>
          <a:bodyPr/>
          <a:lstStyle/>
          <a:p>
            <a:r>
              <a:rPr lang="en-US" sz="4000" dirty="0" smtClean="0"/>
              <a:t>Financial Revitalization</a:t>
            </a:r>
            <a:endParaRPr lang="en-US" sz="4000" dirty="0">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4495800" y="1066800"/>
            <a:ext cx="4114800" cy="5161413"/>
          </a:xfrm>
        </p:spPr>
        <p:txBody>
          <a:bodyPr wrap="square">
            <a:spAutoFit/>
          </a:bodyPr>
          <a:lstStyle/>
          <a:p>
            <a:pPr marL="171450" indent="-171450"/>
            <a:r>
              <a:rPr lang="en-US" sz="1400" b="1" dirty="0" smtClean="0"/>
              <a:t>New Administration Priorities Affect:</a:t>
            </a:r>
          </a:p>
          <a:p>
            <a:pPr marL="342900" lvl="1" indent="-171450">
              <a:buClr>
                <a:srgbClr val="D9E9F5"/>
              </a:buClr>
              <a:buFont typeface="Arial" pitchFamily="34" charset="0"/>
              <a:buChar char="•"/>
            </a:pPr>
            <a:r>
              <a:rPr lang="en-US" sz="1200" dirty="0" smtClean="0"/>
              <a:t>State and Local  --  Banks, Mortgage Brokers; Bankruptcy Courts</a:t>
            </a:r>
          </a:p>
          <a:p>
            <a:pPr marL="342900" lvl="1" indent="-171450">
              <a:buClr>
                <a:srgbClr val="D9E9F5"/>
              </a:buClr>
              <a:buFont typeface="Arial" pitchFamily="34" charset="0"/>
              <a:buChar char="•"/>
            </a:pPr>
            <a:r>
              <a:rPr lang="en-US" sz="1200" dirty="0" smtClean="0"/>
              <a:t>Fannie Mae and Freddie Mac – Government managed - they will do much of the heavy lifting.</a:t>
            </a:r>
          </a:p>
          <a:p>
            <a:pPr marL="342900" lvl="1" indent="-171450">
              <a:buClr>
                <a:srgbClr val="D9E9F5"/>
              </a:buClr>
            </a:pPr>
            <a:endParaRPr lang="en-US" sz="1200" dirty="0" smtClean="0"/>
          </a:p>
          <a:p>
            <a:pPr marL="171450" lvl="0" indent="-171450">
              <a:buClr>
                <a:srgbClr val="FFB601"/>
              </a:buClr>
            </a:pPr>
            <a:r>
              <a:rPr lang="en-US" sz="1400" b="1" dirty="0" smtClean="0">
                <a:solidFill>
                  <a:srgbClr val="FFFFFF"/>
                </a:solidFill>
              </a:rPr>
              <a:t>Key Federal Agencies Involved</a:t>
            </a:r>
          </a:p>
          <a:p>
            <a:pPr marL="457200" lvl="1" indent="0">
              <a:buClr>
                <a:srgbClr val="FFB601"/>
              </a:buClr>
              <a:buFont typeface="Arial" pitchFamily="34" charset="0"/>
              <a:buChar char="•"/>
            </a:pPr>
            <a:r>
              <a:rPr lang="en-US" sz="1200" dirty="0" smtClean="0">
                <a:solidFill>
                  <a:srgbClr val="FFFFFF"/>
                </a:solidFill>
              </a:rPr>
              <a:t>Department of the Treasury</a:t>
            </a:r>
          </a:p>
          <a:p>
            <a:pPr marL="914400" lvl="2" indent="0">
              <a:buClr>
                <a:srgbClr val="FFB601"/>
              </a:buClr>
              <a:buFont typeface="Arial" pitchFamily="34" charset="0"/>
              <a:buChar char="•"/>
            </a:pPr>
            <a:r>
              <a:rPr lang="en-US" sz="1200" dirty="0" smtClean="0">
                <a:solidFill>
                  <a:srgbClr val="FFFFFF"/>
                </a:solidFill>
              </a:rPr>
              <a:t>Office of Financial Stability (OFS)</a:t>
            </a:r>
          </a:p>
          <a:p>
            <a:pPr marL="914400" lvl="2" indent="0">
              <a:buClr>
                <a:srgbClr val="FFB601"/>
              </a:buClr>
              <a:buFont typeface="Arial" pitchFamily="34" charset="0"/>
              <a:buChar char="•"/>
            </a:pPr>
            <a:r>
              <a:rPr lang="en-US" sz="1200" dirty="0" smtClean="0">
                <a:solidFill>
                  <a:srgbClr val="FFFFFF"/>
                </a:solidFill>
              </a:rPr>
              <a:t>Office of Thrift Supervision (OTS)</a:t>
            </a:r>
          </a:p>
          <a:p>
            <a:pPr marL="914400" lvl="2" indent="0">
              <a:buClr>
                <a:srgbClr val="FFB601"/>
              </a:buClr>
              <a:buFont typeface="Arial" pitchFamily="34" charset="0"/>
              <a:buChar char="•"/>
            </a:pPr>
            <a:r>
              <a:rPr lang="en-US" sz="1200" dirty="0" smtClean="0">
                <a:solidFill>
                  <a:srgbClr val="FFFFFF"/>
                </a:solidFill>
              </a:rPr>
              <a:t>Comptroller of the Currency (OCC)</a:t>
            </a:r>
          </a:p>
          <a:p>
            <a:pPr marL="457200" lvl="1" indent="0">
              <a:buClr>
                <a:srgbClr val="FFB601"/>
              </a:buClr>
              <a:buFont typeface="Arial" pitchFamily="34" charset="0"/>
              <a:buChar char="•"/>
            </a:pPr>
            <a:r>
              <a:rPr lang="en-US" sz="1200" dirty="0" smtClean="0">
                <a:solidFill>
                  <a:srgbClr val="FFFFFF"/>
                </a:solidFill>
              </a:rPr>
              <a:t>Federal Reserve </a:t>
            </a:r>
          </a:p>
          <a:p>
            <a:pPr marL="457200" lvl="1" indent="0">
              <a:buClr>
                <a:srgbClr val="FFB601"/>
              </a:buClr>
              <a:buFont typeface="Arial" pitchFamily="34" charset="0"/>
              <a:buChar char="•"/>
            </a:pPr>
            <a:r>
              <a:rPr lang="en-US" sz="1200" dirty="0" smtClean="0">
                <a:solidFill>
                  <a:srgbClr val="FFFFFF"/>
                </a:solidFill>
              </a:rPr>
              <a:t>Federal Deposit Insurance Corporation (FDIC)</a:t>
            </a:r>
          </a:p>
          <a:p>
            <a:pPr marL="457200" lvl="1" indent="0">
              <a:buClr>
                <a:srgbClr val="FFB601"/>
              </a:buClr>
              <a:buFont typeface="Arial" pitchFamily="34" charset="0"/>
              <a:buChar char="•"/>
            </a:pPr>
            <a:r>
              <a:rPr lang="en-US" sz="1200" dirty="0" smtClean="0">
                <a:solidFill>
                  <a:srgbClr val="FFFFFF"/>
                </a:solidFill>
              </a:rPr>
              <a:t>Housing and Urban Development (HUD)</a:t>
            </a:r>
          </a:p>
          <a:p>
            <a:pPr marL="457200" lvl="1" indent="0">
              <a:buClr>
                <a:srgbClr val="FFB601"/>
              </a:buClr>
              <a:buFont typeface="Arial" pitchFamily="34" charset="0"/>
              <a:buChar char="•"/>
            </a:pPr>
            <a:r>
              <a:rPr lang="en-US" sz="1200" dirty="0" smtClean="0">
                <a:solidFill>
                  <a:srgbClr val="FFFFFF"/>
                </a:solidFill>
              </a:rPr>
              <a:t>SEC; SSA; PBGC; Commerce</a:t>
            </a:r>
          </a:p>
          <a:p>
            <a:pPr marL="457200" lvl="1" indent="0">
              <a:buClr>
                <a:srgbClr val="FFB601"/>
              </a:buClr>
              <a:buFont typeface="Arial" pitchFamily="34" charset="0"/>
              <a:buChar char="•"/>
            </a:pPr>
            <a:r>
              <a:rPr lang="en-US" sz="1200" dirty="0" smtClean="0">
                <a:solidFill>
                  <a:srgbClr val="FFFFFF"/>
                </a:solidFill>
              </a:rPr>
              <a:t>and others TBD:</a:t>
            </a:r>
          </a:p>
          <a:p>
            <a:pPr marL="457200" lvl="1" indent="0">
              <a:buClr>
                <a:srgbClr val="FFB601"/>
              </a:buClr>
              <a:buNone/>
            </a:pPr>
            <a:endParaRPr lang="en-US" sz="1400" b="1" dirty="0" smtClean="0">
              <a:solidFill>
                <a:srgbClr val="FFFFFF"/>
              </a:solidFill>
            </a:endParaRPr>
          </a:p>
          <a:p>
            <a:pPr marL="171450" lvl="0" indent="-171450">
              <a:buClr>
                <a:srgbClr val="FFB601"/>
              </a:buClr>
            </a:pPr>
            <a:r>
              <a:rPr lang="en-US" sz="1400" b="1" dirty="0" smtClean="0">
                <a:solidFill>
                  <a:srgbClr val="FFFFFF"/>
                </a:solidFill>
              </a:rPr>
              <a:t>Key Commercial Entities Involved</a:t>
            </a:r>
          </a:p>
          <a:p>
            <a:pPr marL="457200" lvl="1" indent="0">
              <a:buClr>
                <a:srgbClr val="FFB601"/>
              </a:buClr>
              <a:buFont typeface="Arial" pitchFamily="34" charset="0"/>
              <a:buChar char="•"/>
            </a:pPr>
            <a:r>
              <a:rPr lang="en-US" sz="1200" dirty="0" smtClean="0">
                <a:solidFill>
                  <a:srgbClr val="FFFFFF"/>
                </a:solidFill>
              </a:rPr>
              <a:t>Almost all Major Banks &amp; Financial Institutions</a:t>
            </a:r>
          </a:p>
          <a:p>
            <a:pPr marL="457200" lvl="1" indent="0">
              <a:buClr>
                <a:srgbClr val="FFB601"/>
              </a:buClr>
              <a:buFont typeface="Arial" pitchFamily="34" charset="0"/>
              <a:buChar char="•"/>
            </a:pPr>
            <a:r>
              <a:rPr lang="en-US" sz="1200" dirty="0" smtClean="0">
                <a:solidFill>
                  <a:srgbClr val="FFFFFF"/>
                </a:solidFill>
              </a:rPr>
              <a:t>Chrysler, General Motors</a:t>
            </a:r>
          </a:p>
          <a:p>
            <a:pPr marL="457200" lvl="1" indent="0">
              <a:buClr>
                <a:srgbClr val="FFB601"/>
              </a:buClr>
              <a:buFont typeface="Arial" pitchFamily="34" charset="0"/>
              <a:buChar char="•"/>
            </a:pPr>
            <a:r>
              <a:rPr lang="en-US" sz="1200" dirty="0" smtClean="0">
                <a:solidFill>
                  <a:srgbClr val="FFFFFF"/>
                </a:solidFill>
              </a:rPr>
              <a:t>Mortgage lenders</a:t>
            </a:r>
          </a:p>
          <a:p>
            <a:pPr marL="457200" lvl="1" indent="0">
              <a:buClr>
                <a:srgbClr val="FFB601"/>
              </a:buClr>
              <a:buFont typeface="Arial" pitchFamily="34" charset="0"/>
              <a:buChar char="•"/>
            </a:pPr>
            <a:r>
              <a:rPr lang="en-US" sz="1200" dirty="0" smtClean="0">
                <a:solidFill>
                  <a:srgbClr val="FFFFFF"/>
                </a:solidFill>
              </a:rPr>
              <a:t>Borrowers</a:t>
            </a:r>
          </a:p>
          <a:p>
            <a:pPr marL="457200" lvl="1" indent="0">
              <a:buClr>
                <a:srgbClr val="FFB601"/>
              </a:buClr>
              <a:buFont typeface="Arial" pitchFamily="34" charset="0"/>
              <a:buChar char="•"/>
            </a:pPr>
            <a:r>
              <a:rPr lang="en-US" sz="1200" dirty="0" smtClean="0">
                <a:solidFill>
                  <a:srgbClr val="FFFFFF"/>
                </a:solidFill>
              </a:rPr>
              <a:t>TBD ..?</a:t>
            </a:r>
            <a:endParaRPr lang="en-US" sz="1400" b="1" dirty="0" smtClean="0">
              <a:solidFill>
                <a:srgbClr val="FFFFFF"/>
              </a:solidFill>
            </a:endParaRPr>
          </a:p>
        </p:txBody>
      </p:sp>
      <p:sp>
        <p:nvSpPr>
          <p:cNvPr id="9" name="TextBox 8"/>
          <p:cNvSpPr txBox="1"/>
          <p:nvPr/>
        </p:nvSpPr>
        <p:spPr>
          <a:xfrm>
            <a:off x="228600" y="2438400"/>
            <a:ext cx="3406253" cy="4070345"/>
          </a:xfrm>
          <a:prstGeom prst="rect">
            <a:avLst/>
          </a:prstGeom>
          <a:ln>
            <a:noFill/>
          </a:ln>
        </p:spPr>
        <p:txBody>
          <a:bodyPr wrap="square" lIns="0" tIns="0" rIns="0" bIns="0" rtlCol="0">
            <a:spAutoFit/>
          </a:bodyPr>
          <a:lstStyle/>
          <a:p>
            <a:pPr>
              <a:lnSpc>
                <a:spcPts val="1320"/>
              </a:lnSpc>
              <a:spcBef>
                <a:spcPts val="0"/>
              </a:spcBef>
              <a:buClr>
                <a:schemeClr val="tx2"/>
              </a:buClr>
            </a:pPr>
            <a:r>
              <a:rPr lang="en-US" sz="1100" b="0" dirty="0" smtClean="0">
                <a:latin typeface="+mn-lt"/>
              </a:rPr>
              <a:t>The Administration’s new Financial Stability Plan expands on several initiatives developed under the old EESA and TARP programs:</a:t>
            </a:r>
          </a:p>
          <a:p>
            <a:pPr marL="342900" marR="0" lvl="0" indent="-342900">
              <a:lnSpc>
                <a:spcPct val="115000"/>
              </a:lnSpc>
              <a:spcBef>
                <a:spcPts val="0"/>
              </a:spcBef>
              <a:spcAft>
                <a:spcPts val="0"/>
              </a:spcAft>
            </a:pPr>
            <a:endParaRPr lang="en-US" sz="400" dirty="0" smtClean="0">
              <a:latin typeface="Segoe"/>
            </a:endParaRPr>
          </a:p>
          <a:p>
            <a:pPr marL="342900" marR="0" lvl="0" indent="-342900">
              <a:lnSpc>
                <a:spcPct val="115000"/>
              </a:lnSpc>
              <a:spcBef>
                <a:spcPts val="0"/>
              </a:spcBef>
              <a:spcAft>
                <a:spcPts val="0"/>
              </a:spcAft>
              <a:buFont typeface="+mj-lt"/>
              <a:buAutoNum type="arabicPeriod"/>
            </a:pPr>
            <a:r>
              <a:rPr lang="en-US" sz="1100" b="0" dirty="0" smtClean="0">
                <a:latin typeface="Segoe"/>
                <a:ea typeface="Calibri"/>
                <a:cs typeface="Times New Roman"/>
              </a:rPr>
              <a:t>Financial Stability Trust</a:t>
            </a:r>
          </a:p>
          <a:p>
            <a:pPr marL="742950" marR="0" lvl="1" indent="-285750">
              <a:lnSpc>
                <a:spcPct val="115000"/>
              </a:lnSpc>
              <a:spcBef>
                <a:spcPts val="0"/>
              </a:spcBef>
              <a:spcAft>
                <a:spcPts val="0"/>
              </a:spcAft>
              <a:buSzPts val="1100"/>
              <a:buFont typeface="Arial" pitchFamily="34" charset="0"/>
              <a:buChar char="•"/>
            </a:pPr>
            <a:r>
              <a:rPr lang="en-US" sz="1100" b="0" dirty="0" smtClean="0">
                <a:latin typeface="Segoe"/>
                <a:ea typeface="Calibri"/>
                <a:cs typeface="Times New Roman"/>
              </a:rPr>
              <a:t>A Comprehensive Stress Test for Major Banks</a:t>
            </a:r>
          </a:p>
          <a:p>
            <a:pPr marL="742950" marR="0" lvl="1" indent="-285750">
              <a:lnSpc>
                <a:spcPct val="115000"/>
              </a:lnSpc>
              <a:spcBef>
                <a:spcPts val="0"/>
              </a:spcBef>
              <a:spcAft>
                <a:spcPts val="0"/>
              </a:spcAft>
              <a:buSzPts val="1100"/>
              <a:buFont typeface="Arial" pitchFamily="34" charset="0"/>
              <a:buChar char="•"/>
            </a:pPr>
            <a:r>
              <a:rPr lang="en-US" sz="1100" b="0" dirty="0" smtClean="0">
                <a:latin typeface="Segoe"/>
                <a:ea typeface="Calibri"/>
                <a:cs typeface="Times New Roman"/>
              </a:rPr>
              <a:t>Increased Balance Sheet Transparency and Disclosure </a:t>
            </a:r>
          </a:p>
          <a:p>
            <a:pPr marL="742950" marR="0" lvl="1" indent="-285750">
              <a:lnSpc>
                <a:spcPct val="115000"/>
              </a:lnSpc>
              <a:spcBef>
                <a:spcPts val="0"/>
              </a:spcBef>
              <a:spcAft>
                <a:spcPts val="600"/>
              </a:spcAft>
              <a:buSzPts val="1100"/>
              <a:buFont typeface="Arial" pitchFamily="34" charset="0"/>
              <a:buChar char="•"/>
            </a:pPr>
            <a:r>
              <a:rPr lang="en-US" sz="1100" b="0" dirty="0" smtClean="0">
                <a:latin typeface="Segoe"/>
                <a:ea typeface="Calibri"/>
                <a:cs typeface="Times New Roman"/>
              </a:rPr>
              <a:t>Capital Assistance Program</a:t>
            </a:r>
          </a:p>
          <a:p>
            <a:pPr marL="342900" marR="0" lvl="0" indent="-342900">
              <a:lnSpc>
                <a:spcPct val="115000"/>
              </a:lnSpc>
              <a:spcBef>
                <a:spcPts val="0"/>
              </a:spcBef>
              <a:spcAft>
                <a:spcPts val="600"/>
              </a:spcAft>
              <a:buSzPts val="1100"/>
              <a:buFont typeface="+mj-lt"/>
              <a:buAutoNum type="arabicPeriod"/>
            </a:pPr>
            <a:r>
              <a:rPr lang="en-US" sz="1100" b="0" dirty="0" smtClean="0">
                <a:latin typeface="Segoe"/>
                <a:ea typeface="Calibri"/>
                <a:cs typeface="Times New Roman"/>
              </a:rPr>
              <a:t>Public-Private Investment Fund  ($500 Billion - $1Trillion)</a:t>
            </a:r>
          </a:p>
          <a:p>
            <a:pPr marL="342900" marR="0" lvl="0" indent="-342900">
              <a:lnSpc>
                <a:spcPct val="115000"/>
              </a:lnSpc>
              <a:spcBef>
                <a:spcPts val="0"/>
              </a:spcBef>
              <a:spcAft>
                <a:spcPts val="600"/>
              </a:spcAft>
              <a:buSzPts val="1100"/>
              <a:buFont typeface="+mj-lt"/>
              <a:buAutoNum type="arabicPeriod"/>
            </a:pPr>
            <a:r>
              <a:rPr lang="en-US" sz="1100" b="0" dirty="0" smtClean="0">
                <a:latin typeface="Segoe"/>
                <a:ea typeface="Calibri"/>
                <a:cs typeface="Times New Roman"/>
              </a:rPr>
              <a:t>Consumer and Business Lending Initiative (Up to $1 trillion)</a:t>
            </a:r>
          </a:p>
          <a:p>
            <a:pPr marL="342900" marR="0" lvl="0" indent="-342900">
              <a:lnSpc>
                <a:spcPct val="115000"/>
              </a:lnSpc>
              <a:spcBef>
                <a:spcPts val="0"/>
              </a:spcBef>
              <a:spcAft>
                <a:spcPts val="600"/>
              </a:spcAft>
              <a:buSzPts val="1100"/>
              <a:buFont typeface="+mj-lt"/>
              <a:buAutoNum type="arabicPeriod"/>
            </a:pPr>
            <a:r>
              <a:rPr lang="en-US" sz="1100" b="0" dirty="0" smtClean="0">
                <a:latin typeface="Segoe"/>
                <a:ea typeface="Calibri"/>
                <a:cs typeface="Times New Roman"/>
              </a:rPr>
              <a:t>Transparency and Accountability Agenda – Including Dividend   Limitation</a:t>
            </a:r>
          </a:p>
          <a:p>
            <a:pPr marL="342900" marR="0" lvl="0" indent="-342900">
              <a:lnSpc>
                <a:spcPct val="115000"/>
              </a:lnSpc>
              <a:spcBef>
                <a:spcPts val="0"/>
              </a:spcBef>
              <a:spcAft>
                <a:spcPts val="600"/>
              </a:spcAft>
              <a:buSzPts val="1100"/>
              <a:buFont typeface="+mj-lt"/>
              <a:buAutoNum type="arabicPeriod"/>
            </a:pPr>
            <a:r>
              <a:rPr lang="en-US" sz="1100" b="0" dirty="0" smtClean="0">
                <a:latin typeface="Segoe"/>
                <a:ea typeface="Calibri"/>
                <a:cs typeface="Times New Roman"/>
              </a:rPr>
              <a:t>Affordable Housing Support and Foreclosure Prevention Plan</a:t>
            </a:r>
          </a:p>
          <a:p>
            <a:pPr marL="342900" marR="0" lvl="0" indent="-342900">
              <a:lnSpc>
                <a:spcPct val="115000"/>
              </a:lnSpc>
              <a:spcBef>
                <a:spcPts val="0"/>
              </a:spcBef>
              <a:spcAft>
                <a:spcPts val="600"/>
              </a:spcAft>
              <a:buSzPts val="1100"/>
              <a:buFont typeface="+mj-lt"/>
              <a:buAutoNum type="arabicPeriod"/>
            </a:pPr>
            <a:r>
              <a:rPr lang="en-US" sz="1100" b="0" dirty="0" smtClean="0">
                <a:latin typeface="Segoe"/>
                <a:ea typeface="Calibri"/>
                <a:cs typeface="Times New Roman"/>
              </a:rPr>
              <a:t>A Small Business and Community Lending Initiative </a:t>
            </a:r>
            <a:endParaRPr kumimoji="0" lang="en-US" sz="1100" b="0" i="0" u="none" strike="noStrike" kern="0" cap="none" spc="0" normalizeH="0" baseline="0" noProof="0" dirty="0" smtClean="0">
              <a:ln>
                <a:noFill/>
              </a:ln>
              <a:solidFill>
                <a:schemeClr val="tx1"/>
              </a:solidFill>
              <a:effectLst/>
              <a:uLnTx/>
              <a:uFillTx/>
              <a:latin typeface="Segoe"/>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81600" y="1371600"/>
            <a:ext cx="3505200" cy="4495800"/>
          </a:xfrm>
          <a:prstGeom prst="rect">
            <a:avLst/>
          </a:prstGeom>
          <a:gradFill flip="none" rotWithShape="1">
            <a:gsLst>
              <a:gs pos="0">
                <a:srgbClr val="6FADDB">
                  <a:shade val="63000"/>
                  <a:satMod val="165000"/>
                </a:srgbClr>
              </a:gs>
              <a:gs pos="30000">
                <a:srgbClr val="6FADDB">
                  <a:shade val="58000"/>
                  <a:satMod val="165000"/>
                  <a:alpha val="75000"/>
                </a:srgbClr>
              </a:gs>
              <a:gs pos="75000">
                <a:srgbClr val="6FADDB">
                  <a:shade val="30000"/>
                  <a:satMod val="175000"/>
                  <a:alpha val="50000"/>
                </a:srgbClr>
              </a:gs>
              <a:gs pos="100000">
                <a:srgbClr val="6FADDB">
                  <a:shade val="15000"/>
                  <a:satMod val="175000"/>
                  <a:alpha val="0"/>
                </a:srgbClr>
              </a:gs>
            </a:gsLst>
            <a:lin ang="5400000" scaled="0"/>
            <a:tileRect/>
          </a:gradFill>
          <a:ln w="12700" cap="flat" cmpd="sng" algn="ctr">
            <a:gradFill>
              <a:gsLst>
                <a:gs pos="0">
                  <a:srgbClr val="6FADDB">
                    <a:lumMod val="75000"/>
                  </a:srgbClr>
                </a:gs>
                <a:gs pos="100000">
                  <a:srgbClr val="6FADDB">
                    <a:lumMod val="75000"/>
                    <a:alpha val="0"/>
                  </a:srgbClr>
                </a:gs>
              </a:gsLst>
              <a:lin ang="5400000" scaled="0"/>
            </a:gradFill>
            <a:prstDash val="solid"/>
            <a:headEnd type="none" w="med" len="med"/>
            <a:tailEnd type="none" w="med" len="med"/>
          </a:ln>
          <a:effectLst>
            <a:outerShdw blurRad="50800" dist="20000" dir="5400000" rotWithShape="0">
              <a:srgbClr val="000000">
                <a:alpha val="42000"/>
              </a:srgbClr>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FFFFFF"/>
              </a:solidFill>
              <a:effectLst/>
              <a:uLnTx/>
              <a:uFillTx/>
              <a:latin typeface="Segoe" pitchFamily="34" charset="0"/>
              <a:ea typeface="+mn-ea"/>
              <a:cs typeface="+mn-cs"/>
            </a:endParaRPr>
          </a:p>
        </p:txBody>
      </p:sp>
      <p:sp>
        <p:nvSpPr>
          <p:cNvPr id="2" name="Title 1"/>
          <p:cNvSpPr>
            <a:spLocks noGrp="1"/>
          </p:cNvSpPr>
          <p:nvPr>
            <p:ph type="title"/>
          </p:nvPr>
        </p:nvSpPr>
        <p:spPr>
          <a:xfrm>
            <a:off x="381000" y="228600"/>
            <a:ext cx="8380413" cy="1034129"/>
          </a:xfrm>
        </p:spPr>
        <p:txBody>
          <a:bodyPr/>
          <a:lstStyle/>
          <a:p>
            <a:r>
              <a:rPr sz="4000" smtClean="0"/>
              <a:t>Office of Financial Stability </a:t>
            </a:r>
            <a:br>
              <a:rPr sz="4000" smtClean="0"/>
            </a:br>
            <a:r>
              <a:rPr sz="2800" smtClean="0"/>
              <a:t>Required Framework for Internal Control </a:t>
            </a:r>
            <a:endParaRPr lang="en-US" sz="4000" dirty="0"/>
          </a:p>
        </p:txBody>
      </p:sp>
      <p:pic>
        <p:nvPicPr>
          <p:cNvPr id="26626" name="Picture 2"/>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381001" y="1524000"/>
            <a:ext cx="4638744" cy="3733800"/>
          </a:xfrm>
          <a:prstGeom prst="rect">
            <a:avLst/>
          </a:prstGeom>
          <a:noFill/>
          <a:ln w="9525">
            <a:noFill/>
            <a:miter lim="800000"/>
            <a:headEnd/>
            <a:tailEnd/>
          </a:ln>
          <a:effectLst/>
        </p:spPr>
      </p:pic>
      <p:sp>
        <p:nvSpPr>
          <p:cNvPr id="4" name="TextBox 3"/>
          <p:cNvSpPr txBox="1"/>
          <p:nvPr/>
        </p:nvSpPr>
        <p:spPr>
          <a:xfrm>
            <a:off x="5257800" y="1447800"/>
            <a:ext cx="3276600" cy="4985980"/>
          </a:xfrm>
          <a:prstGeom prst="rect">
            <a:avLst/>
          </a:prstGeom>
          <a:noFill/>
        </p:spPr>
        <p:txBody>
          <a:bodyPr wrap="square" rtlCol="0">
            <a:spAutoFit/>
          </a:bodyPr>
          <a:lstStyle/>
          <a:p>
            <a:r>
              <a:rPr lang="en-US" sz="1200" b="1" dirty="0" smtClean="0">
                <a:latin typeface="Arial"/>
                <a:ea typeface="Times New Roman"/>
                <a:cs typeface="Times New Roman"/>
              </a:rPr>
              <a:t>Recommendations</a:t>
            </a:r>
          </a:p>
          <a:p>
            <a:r>
              <a:rPr lang="en-US" sz="1200" i="1" dirty="0" smtClean="0">
                <a:latin typeface="Arial"/>
                <a:ea typeface="Times New Roman"/>
                <a:cs typeface="Times New Roman"/>
              </a:rPr>
              <a:t> </a:t>
            </a:r>
            <a:endParaRPr lang="en-US" sz="1200" dirty="0" smtClean="0">
              <a:latin typeface="Arial"/>
              <a:ea typeface="Times New Roman"/>
              <a:cs typeface="Times New Roman"/>
            </a:endParaRPr>
          </a:p>
          <a:p>
            <a:r>
              <a:rPr lang="en-US" sz="1200" dirty="0" smtClean="0">
                <a:latin typeface="Arial"/>
                <a:ea typeface="Times New Roman"/>
                <a:cs typeface="Times New Roman"/>
              </a:rPr>
              <a:t>Establish common systems and tools. Establishing common systems and tools across the regulatory environment will help integrate agencies towards a more unified regulatory environment.  Options include:</a:t>
            </a:r>
          </a:p>
          <a:p>
            <a:r>
              <a:rPr lang="en-US" sz="1200" dirty="0" smtClean="0">
                <a:latin typeface="Arial"/>
                <a:ea typeface="Times New Roman"/>
                <a:cs typeface="Times New Roman"/>
              </a:rPr>
              <a:t> </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Create an automated workflow capability through COTS products (via a target architecture) </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Create real time collaboration and data sharing capabilities </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Develop integrated analytics</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Develop standard reporting mechanisms and leverage automated work flow and collaboration capabilities</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Create capability for ad hoc analytics and reporting by leveraging common data warehouse</a:t>
            </a:r>
          </a:p>
          <a:p>
            <a:pPr marL="342900" marR="0" lvl="0" indent="-342900">
              <a:spcBef>
                <a:spcPts val="0"/>
              </a:spcBef>
              <a:spcAft>
                <a:spcPts val="0"/>
              </a:spcAft>
              <a:buFont typeface="Symbol"/>
              <a:buChar char=""/>
              <a:tabLst>
                <a:tab pos="457200" algn="l"/>
              </a:tabLst>
            </a:pPr>
            <a:r>
              <a:rPr lang="en-US" sz="1200" dirty="0" smtClean="0">
                <a:latin typeface="Arial"/>
                <a:ea typeface="Times New Roman"/>
                <a:cs typeface="Times New Roman"/>
              </a:rPr>
              <a:t>Implement a Federated approach utilizing a common business model and shared information staging areas as an iterative approach to quickly move toward aggregated data  </a:t>
            </a:r>
          </a:p>
          <a:p>
            <a:endParaRPr lang="en-US"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1200329"/>
          </a:xfrm>
        </p:spPr>
        <p:txBody>
          <a:bodyPr/>
          <a:lstStyle/>
          <a:p>
            <a:r>
              <a:rPr sz="4000" smtClean="0"/>
              <a:t>Participants and Roles with Business Capabilities</a:t>
            </a:r>
            <a:endParaRPr lang="en-US" sz="4000" dirty="0"/>
          </a:p>
        </p:txBody>
      </p:sp>
      <p:grpSp>
        <p:nvGrpSpPr>
          <p:cNvPr id="3" name="Group 3"/>
          <p:cNvGrpSpPr/>
          <p:nvPr/>
        </p:nvGrpSpPr>
        <p:grpSpPr>
          <a:xfrm>
            <a:off x="609600" y="1524000"/>
            <a:ext cx="7825667" cy="4893900"/>
            <a:chOff x="609600" y="1600200"/>
            <a:chExt cx="7825667" cy="4893900"/>
          </a:xfrm>
        </p:grpSpPr>
        <p:sp>
          <p:nvSpPr>
            <p:cNvPr id="5" name="Rounded Rectangle 4"/>
            <p:cNvSpPr/>
            <p:nvPr/>
          </p:nvSpPr>
          <p:spPr>
            <a:xfrm>
              <a:off x="6781800" y="1600200"/>
              <a:ext cx="1600200" cy="4876800"/>
            </a:xfrm>
            <a:prstGeom prst="roundRect">
              <a:avLst/>
            </a:prstGeom>
            <a:gradFill flip="none" rotWithShape="1">
              <a:gsLst>
                <a:gs pos="0">
                  <a:schemeClr val="tx2">
                    <a:lumMod val="10000"/>
                  </a:schemeClr>
                </a:gs>
                <a:gs pos="38000">
                  <a:srgbClr val="FFFFFF">
                    <a:alpha val="0"/>
                  </a:srgbClr>
                </a:gs>
              </a:gsLst>
              <a:lin ang="5400000" scaled="1"/>
              <a:tileRect/>
            </a:gradFill>
            <a:ln w="19050" cap="flat" cmpd="sng" algn="ctr">
              <a:solidFill>
                <a:srgbClr val="FFFFFF">
                  <a:alpha val="23922"/>
                </a:srgbClr>
              </a:solidFill>
              <a:prstDash val="solid"/>
              <a:round/>
              <a:headEnd type="none" w="med" len="med"/>
              <a:tailEnd type="none" w="med" len="med"/>
            </a:ln>
            <a:effectLst>
              <a:outerShdw blurRad="63500" sx="102000" sy="102000" algn="ctr" rotWithShape="0">
                <a:prstClr val="black">
                  <a:alpha val="40000"/>
                </a:prstClr>
              </a:outerShdw>
            </a:effectLst>
          </p:spPr>
          <p:txBody>
            <a:bodyPr/>
            <a:lstStyle/>
            <a:p>
              <a:r>
                <a:rPr lang="en-US" dirty="0" smtClean="0"/>
                <a:t>v</a:t>
              </a:r>
              <a:endParaRPr lang="en-US" dirty="0"/>
            </a:p>
          </p:txBody>
        </p:sp>
        <p:sp>
          <p:nvSpPr>
            <p:cNvPr id="6" name="Rounded Rectangle 5"/>
            <p:cNvSpPr/>
            <p:nvPr/>
          </p:nvSpPr>
          <p:spPr>
            <a:xfrm>
              <a:off x="609600" y="1600200"/>
              <a:ext cx="1752600" cy="4876800"/>
            </a:xfrm>
            <a:prstGeom prst="roundRect">
              <a:avLst/>
            </a:prstGeom>
            <a:gradFill flip="none" rotWithShape="1">
              <a:gsLst>
                <a:gs pos="0">
                  <a:schemeClr val="tx2">
                    <a:lumMod val="10000"/>
                  </a:schemeClr>
                </a:gs>
                <a:gs pos="38000">
                  <a:srgbClr val="FFFFFF">
                    <a:alpha val="0"/>
                  </a:srgbClr>
                </a:gs>
              </a:gsLst>
              <a:lin ang="5400000" scaled="1"/>
              <a:tileRect/>
            </a:gradFill>
            <a:ln w="19050" cap="flat" cmpd="sng" algn="ctr">
              <a:solidFill>
                <a:srgbClr val="FFFFFF">
                  <a:alpha val="23922"/>
                </a:srgbClr>
              </a:solidFill>
              <a:prstDash val="solid"/>
              <a:round/>
              <a:headEnd type="none" w="med" len="med"/>
              <a:tailEnd type="none" w="med" len="med"/>
            </a:ln>
            <a:effectLst>
              <a:outerShdw blurRad="63500" sx="102000" sy="102000" algn="ctr" rotWithShape="0">
                <a:prstClr val="black">
                  <a:alpha val="40000"/>
                </a:prstClr>
              </a:outerShdw>
            </a:effectLst>
          </p:spPr>
        </p:sp>
        <p:sp>
          <p:nvSpPr>
            <p:cNvPr id="7" name="TextBox 6"/>
            <p:cNvSpPr txBox="1"/>
            <p:nvPr/>
          </p:nvSpPr>
          <p:spPr>
            <a:xfrm>
              <a:off x="685799" y="2362200"/>
              <a:ext cx="1676400" cy="4131900"/>
            </a:xfrm>
            <a:prstGeom prst="rect">
              <a:avLst/>
            </a:prstGeom>
            <a:noFill/>
          </p:spPr>
          <p:txBody>
            <a:bodyPr wrap="square" rtlCol="0">
              <a:spAutoFit/>
            </a:bodyPr>
            <a:lstStyle/>
            <a:p>
              <a:pPr>
                <a:buFont typeface="Arial" pitchFamily="34" charset="0"/>
                <a:buChar char="•"/>
              </a:pPr>
              <a:r>
                <a:rPr lang="en-US" sz="1050" dirty="0" smtClean="0"/>
                <a:t> Define operating rules for the TARP Program</a:t>
              </a:r>
            </a:p>
            <a:p>
              <a:endParaRPr lang="en-US" sz="1050" dirty="0" smtClean="0"/>
            </a:p>
            <a:p>
              <a:pPr>
                <a:buFont typeface="Arial" pitchFamily="34" charset="0"/>
                <a:buChar char="•"/>
              </a:pPr>
              <a:r>
                <a:rPr lang="en-US" sz="1050" dirty="0" smtClean="0"/>
                <a:t>TARP Investment Committee reviews recommendations from primary regulators and provides decision</a:t>
              </a:r>
            </a:p>
            <a:p>
              <a:pPr>
                <a:buFont typeface="Arial" pitchFamily="34" charset="0"/>
                <a:buChar char="•"/>
              </a:pPr>
              <a:endParaRPr lang="en-US" sz="1050" dirty="0" smtClean="0"/>
            </a:p>
            <a:p>
              <a:pPr>
                <a:buFont typeface="Arial" pitchFamily="34" charset="0"/>
                <a:buChar char="•"/>
              </a:pPr>
              <a:r>
                <a:rPr lang="en-US" sz="1050" dirty="0" smtClean="0"/>
                <a:t>Observe complex review processes performed by the Regulatory Council (Federal Reserve, FDIC, OCC, OTS)</a:t>
              </a:r>
            </a:p>
            <a:p>
              <a:endParaRPr lang="en-US" sz="1050" dirty="0" smtClean="0"/>
            </a:p>
            <a:p>
              <a:pPr>
                <a:buFont typeface="Arial" pitchFamily="34" charset="0"/>
                <a:buChar char="•"/>
              </a:pPr>
              <a:r>
                <a:rPr lang="en-US" sz="1050" dirty="0" smtClean="0"/>
                <a:t> Identify metrics and monitor progress</a:t>
              </a:r>
            </a:p>
            <a:p>
              <a:pPr>
                <a:buFont typeface="Arial" pitchFamily="34" charset="0"/>
                <a:buChar char="•"/>
              </a:pPr>
              <a:r>
                <a:rPr lang="en-US" sz="1050" dirty="0" smtClean="0"/>
                <a:t>    Capital Purchase Program (CPP)</a:t>
              </a:r>
            </a:p>
            <a:p>
              <a:pPr>
                <a:buFont typeface="Arial" pitchFamily="34" charset="0"/>
                <a:buChar char="•"/>
              </a:pPr>
              <a:endParaRPr lang="en-US" sz="1050" dirty="0" smtClean="0"/>
            </a:p>
            <a:p>
              <a:pPr>
                <a:buFont typeface="Arial" pitchFamily="34" charset="0"/>
                <a:buChar char="•"/>
              </a:pPr>
              <a:r>
                <a:rPr lang="en-US" sz="1050" dirty="0" smtClean="0"/>
                <a:t>Financial Stability Oversight Board monitors Compliance </a:t>
              </a:r>
            </a:p>
            <a:p>
              <a:endParaRPr lang="en-US" sz="1050" dirty="0" smtClean="0"/>
            </a:p>
          </p:txBody>
        </p:sp>
        <p:sp>
          <p:nvSpPr>
            <p:cNvPr id="8" name="TextBox 7"/>
            <p:cNvSpPr txBox="1"/>
            <p:nvPr/>
          </p:nvSpPr>
          <p:spPr>
            <a:xfrm>
              <a:off x="6758867" y="3505200"/>
              <a:ext cx="1676400" cy="2677656"/>
            </a:xfrm>
            <a:prstGeom prst="rect">
              <a:avLst/>
            </a:prstGeom>
            <a:noFill/>
          </p:spPr>
          <p:txBody>
            <a:bodyPr wrap="square" rtlCol="0">
              <a:spAutoFit/>
            </a:bodyPr>
            <a:lstStyle/>
            <a:p>
              <a:pPr>
                <a:buFont typeface="Arial" pitchFamily="34" charset="0"/>
                <a:buChar char="•"/>
              </a:pPr>
              <a:r>
                <a:rPr lang="en-US" sz="1050" dirty="0" smtClean="0"/>
                <a:t>Receive  applications from  qualified entities</a:t>
              </a:r>
            </a:p>
            <a:p>
              <a:endParaRPr lang="en-US" sz="1050" dirty="0" smtClean="0"/>
            </a:p>
            <a:p>
              <a:pPr>
                <a:buFont typeface="Arial" pitchFamily="34" charset="0"/>
                <a:buChar char="•"/>
              </a:pPr>
              <a:r>
                <a:rPr lang="en-US" sz="1050" dirty="0" smtClean="0"/>
                <a:t>Review applications and submits recommendations to TARP Investment  committee </a:t>
              </a:r>
            </a:p>
            <a:p>
              <a:pPr>
                <a:buFont typeface="Arial" pitchFamily="34" charset="0"/>
                <a:buChar char="•"/>
              </a:pPr>
              <a:endParaRPr lang="en-US" sz="1050" dirty="0" smtClean="0"/>
            </a:p>
            <a:p>
              <a:pPr>
                <a:buFont typeface="Arial" pitchFamily="34" charset="0"/>
                <a:buChar char="•"/>
              </a:pPr>
              <a:r>
                <a:rPr lang="en-US" sz="1050" dirty="0" smtClean="0"/>
                <a:t>Review complex applications and jointly (Regulatory Council) provide recommendation</a:t>
              </a:r>
            </a:p>
            <a:p>
              <a:endParaRPr lang="en-US" sz="1050" dirty="0" smtClean="0"/>
            </a:p>
            <a:p>
              <a:pPr>
                <a:buFont typeface="Arial" pitchFamily="34" charset="0"/>
                <a:buChar char="•"/>
              </a:pPr>
              <a:endParaRPr lang="en-US" sz="1050" dirty="0" smtClean="0"/>
            </a:p>
          </p:txBody>
        </p:sp>
        <p:pic>
          <p:nvPicPr>
            <p:cNvPr id="9" name="Picture 6" descr="FDIC Home - Federal Deposit Insurance Corporation">
              <a:hlinkClick r:id="rId2"/>
            </p:cNvPr>
            <p:cNvPicPr>
              <a:picLocks noChangeAspect="1" noChangeArrowheads="1"/>
            </p:cNvPicPr>
            <p:nvPr/>
          </p:nvPicPr>
          <p:blipFill>
            <a:blip r:embed="rId3" cstate="print"/>
            <a:srcRect/>
            <a:stretch>
              <a:fillRect/>
            </a:stretch>
          </p:blipFill>
          <p:spPr bwMode="auto">
            <a:xfrm>
              <a:off x="6854297" y="1828800"/>
              <a:ext cx="753979" cy="304800"/>
            </a:xfrm>
            <a:prstGeom prst="rect">
              <a:avLst/>
            </a:prstGeom>
            <a:noFill/>
          </p:spPr>
        </p:pic>
        <p:pic>
          <p:nvPicPr>
            <p:cNvPr id="10" name="Picture 8" descr="Seal">
              <a:hlinkClick r:id="rId4" tooltip="Seal"/>
            </p:cNvPr>
            <p:cNvPicPr>
              <a:picLocks noChangeAspect="1" noChangeArrowheads="1"/>
            </p:cNvPicPr>
            <p:nvPr/>
          </p:nvPicPr>
          <p:blipFill>
            <a:blip r:embed="rId5" cstate="print"/>
            <a:srcRect/>
            <a:stretch>
              <a:fillRect/>
            </a:stretch>
          </p:blipFill>
          <p:spPr bwMode="auto">
            <a:xfrm>
              <a:off x="7619999" y="1676400"/>
              <a:ext cx="609600" cy="609600"/>
            </a:xfrm>
            <a:prstGeom prst="rect">
              <a:avLst/>
            </a:prstGeom>
            <a:noFill/>
          </p:spPr>
        </p:pic>
        <p:pic>
          <p:nvPicPr>
            <p:cNvPr id="11" name="Picture 10" descr="Comptroller of the Currency, Administrator of National Banks, U.S. Department of the Treasury">
              <a:hlinkClick r:id="rId6"/>
            </p:cNvPr>
            <p:cNvPicPr>
              <a:picLocks noChangeAspect="1" noChangeArrowheads="1"/>
            </p:cNvPicPr>
            <p:nvPr/>
          </p:nvPicPr>
          <p:blipFill>
            <a:blip r:embed="rId7" cstate="print"/>
            <a:srcRect/>
            <a:stretch>
              <a:fillRect/>
            </a:stretch>
          </p:blipFill>
          <p:spPr bwMode="auto">
            <a:xfrm>
              <a:off x="6934199" y="2362200"/>
              <a:ext cx="1230585" cy="381000"/>
            </a:xfrm>
            <a:prstGeom prst="rect">
              <a:avLst/>
            </a:prstGeom>
            <a:noFill/>
          </p:spPr>
        </p:pic>
        <p:pic>
          <p:nvPicPr>
            <p:cNvPr id="12" name="Picture 12" descr="Treasury Seal">
              <a:hlinkClick r:id="rId8" tooltip="Treasury Seal"/>
            </p:cNvPr>
            <p:cNvPicPr>
              <a:picLocks noChangeAspect="1" noChangeArrowheads="1"/>
            </p:cNvPicPr>
            <p:nvPr/>
          </p:nvPicPr>
          <p:blipFill>
            <a:blip r:embed="rId9" cstate="print"/>
            <a:srcRect/>
            <a:stretch>
              <a:fillRect/>
            </a:stretch>
          </p:blipFill>
          <p:spPr bwMode="auto">
            <a:xfrm>
              <a:off x="1066799" y="1676400"/>
              <a:ext cx="685800" cy="685801"/>
            </a:xfrm>
            <a:prstGeom prst="rect">
              <a:avLst/>
            </a:prstGeom>
            <a:noFill/>
          </p:spPr>
        </p:pic>
        <p:pic>
          <p:nvPicPr>
            <p:cNvPr id="13" name="Picture 26" descr="Office of Thrift Supervision">
              <a:hlinkClick r:id="rId10" tooltip="Office of Thrift Supervision"/>
            </p:cNvPr>
            <p:cNvPicPr>
              <a:picLocks noChangeAspect="1" noChangeArrowheads="1"/>
            </p:cNvPicPr>
            <p:nvPr/>
          </p:nvPicPr>
          <p:blipFill>
            <a:blip r:embed="rId11" cstate="print"/>
            <a:srcRect/>
            <a:stretch>
              <a:fillRect/>
            </a:stretch>
          </p:blipFill>
          <p:spPr bwMode="auto">
            <a:xfrm>
              <a:off x="7315199" y="2819400"/>
              <a:ext cx="609600" cy="609600"/>
            </a:xfrm>
            <a:prstGeom prst="rect">
              <a:avLst/>
            </a:prstGeom>
            <a:noFill/>
          </p:spPr>
        </p:pic>
        <p:sp>
          <p:nvSpPr>
            <p:cNvPr id="14" name="Rectangle 2"/>
            <p:cNvSpPr>
              <a:spLocks noChangeArrowheads="1"/>
            </p:cNvSpPr>
            <p:nvPr/>
          </p:nvSpPr>
          <p:spPr bwMode="auto">
            <a:xfrm>
              <a:off x="2971800" y="1600200"/>
              <a:ext cx="3200400" cy="4724400"/>
            </a:xfrm>
            <a:prstGeom prst="rect">
              <a:avLst/>
            </a:prstGeom>
            <a:solidFill>
              <a:srgbClr val="CCFFFF"/>
            </a:solidFill>
            <a:ln w="9525" algn="ctr">
              <a:solidFill>
                <a:schemeClr val="tx1"/>
              </a:solidFill>
              <a:prstDash val="dash"/>
              <a:miter lim="800000"/>
              <a:headEnd/>
              <a:tailEnd/>
            </a:ln>
            <a:effectLst/>
          </p:spPr>
          <p:txBody>
            <a:bodyPr wrap="none" lIns="91436" tIns="45718" rIns="91436" bIns="45718" anchor="ctr"/>
            <a:lstStyle/>
            <a:p>
              <a:endParaRPr lang="en-US" sz="1000" dirty="0">
                <a:solidFill>
                  <a:schemeClr val="bg1"/>
                </a:solidFill>
                <a:effectLst/>
              </a:endParaRPr>
            </a:p>
          </p:txBody>
        </p:sp>
        <p:sp>
          <p:nvSpPr>
            <p:cNvPr id="15" name="Rectangle 15"/>
            <p:cNvSpPr>
              <a:spLocks noChangeArrowheads="1"/>
            </p:cNvSpPr>
            <p:nvPr/>
          </p:nvSpPr>
          <p:spPr bwMode="auto">
            <a:xfrm>
              <a:off x="3276600" y="5719825"/>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Analyze Market Risk for Treasury Holdings</a:t>
              </a:r>
              <a:endParaRPr lang="en-US" sz="1000" b="1" dirty="0">
                <a:solidFill>
                  <a:schemeClr val="bg1"/>
                </a:solidFill>
                <a:effectLst/>
              </a:endParaRPr>
            </a:p>
          </p:txBody>
        </p:sp>
        <p:sp>
          <p:nvSpPr>
            <p:cNvPr id="16" name="Rectangle 16"/>
            <p:cNvSpPr>
              <a:spLocks noChangeArrowheads="1"/>
            </p:cNvSpPr>
            <p:nvPr/>
          </p:nvSpPr>
          <p:spPr bwMode="auto">
            <a:xfrm>
              <a:off x="3276600" y="1876125"/>
              <a:ext cx="253383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a:solidFill>
                    <a:schemeClr val="bg1"/>
                  </a:solidFill>
                  <a:effectLst/>
                </a:rPr>
                <a:t>Document Approval From Internal/External Parties</a:t>
              </a:r>
            </a:p>
          </p:txBody>
        </p:sp>
        <p:sp>
          <p:nvSpPr>
            <p:cNvPr id="17" name="Rectangle 17"/>
            <p:cNvSpPr>
              <a:spLocks noChangeArrowheads="1"/>
            </p:cNvSpPr>
            <p:nvPr/>
          </p:nvSpPr>
          <p:spPr bwMode="auto">
            <a:xfrm>
              <a:off x="3276600" y="3611875"/>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effectLst/>
                </a:rPr>
                <a:t>Monitor Performance Metrics/Compliance for CPP entities</a:t>
              </a:r>
              <a:endParaRPr lang="en-US" sz="1000" b="1" dirty="0">
                <a:solidFill>
                  <a:schemeClr val="bg1"/>
                </a:solidFill>
                <a:effectLst/>
              </a:endParaRPr>
            </a:p>
          </p:txBody>
        </p:sp>
        <p:sp>
          <p:nvSpPr>
            <p:cNvPr id="18" name="Rectangle 18"/>
            <p:cNvSpPr>
              <a:spLocks noChangeArrowheads="1"/>
            </p:cNvSpPr>
            <p:nvPr/>
          </p:nvSpPr>
          <p:spPr bwMode="auto">
            <a:xfrm>
              <a:off x="3276600" y="4066675"/>
              <a:ext cx="2514600" cy="246217"/>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Lending Rate Risk Analysis</a:t>
              </a:r>
              <a:endParaRPr lang="en-US" sz="1000" b="1" dirty="0">
                <a:solidFill>
                  <a:schemeClr val="bg1"/>
                </a:solidFill>
                <a:effectLst/>
              </a:endParaRPr>
            </a:p>
          </p:txBody>
        </p:sp>
        <p:sp>
          <p:nvSpPr>
            <p:cNvPr id="19" name="Text Box 20"/>
            <p:cNvSpPr txBox="1">
              <a:spLocks noChangeArrowheads="1"/>
            </p:cNvSpPr>
            <p:nvPr/>
          </p:nvSpPr>
          <p:spPr bwMode="auto">
            <a:xfrm>
              <a:off x="3505200" y="1637900"/>
              <a:ext cx="1905000" cy="246217"/>
            </a:xfrm>
            <a:prstGeom prst="rect">
              <a:avLst/>
            </a:prstGeom>
            <a:noFill/>
            <a:ln w="53975" algn="ctr">
              <a:noFill/>
              <a:miter lim="800000"/>
              <a:headEnd/>
              <a:tailEnd/>
            </a:ln>
            <a:effectLst/>
          </p:spPr>
          <p:txBody>
            <a:bodyPr wrap="square" lIns="91436" tIns="45718" rIns="91436" bIns="45718">
              <a:spAutoFit/>
            </a:bodyPr>
            <a:lstStyle/>
            <a:p>
              <a:pPr algn="ctr">
                <a:spcBef>
                  <a:spcPct val="50000"/>
                </a:spcBef>
              </a:pPr>
              <a:r>
                <a:rPr lang="en-US" sz="1000" b="1" dirty="0" smtClean="0">
                  <a:solidFill>
                    <a:schemeClr val="bg1"/>
                  </a:solidFill>
                  <a:effectLst/>
                </a:rPr>
                <a:t>Business Capability </a:t>
              </a:r>
              <a:endParaRPr lang="en-US" sz="1000" b="1" dirty="0">
                <a:solidFill>
                  <a:schemeClr val="bg1"/>
                </a:solidFill>
                <a:effectLst/>
              </a:endParaRPr>
            </a:p>
          </p:txBody>
        </p:sp>
        <p:sp>
          <p:nvSpPr>
            <p:cNvPr id="20" name="Rectangle 23"/>
            <p:cNvSpPr>
              <a:spLocks noChangeArrowheads="1"/>
            </p:cNvSpPr>
            <p:nvPr/>
          </p:nvSpPr>
          <p:spPr bwMode="auto">
            <a:xfrm>
              <a:off x="3276600" y="3019009"/>
              <a:ext cx="2514600" cy="246217"/>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Review Reports from CPP entities</a:t>
              </a:r>
              <a:endParaRPr lang="en-US" sz="1000" b="1" dirty="0">
                <a:solidFill>
                  <a:schemeClr val="bg1"/>
                </a:solidFill>
                <a:effectLst/>
              </a:endParaRPr>
            </a:p>
          </p:txBody>
        </p:sp>
        <p:sp>
          <p:nvSpPr>
            <p:cNvPr id="21" name="Rectangle 24"/>
            <p:cNvSpPr>
              <a:spLocks noChangeArrowheads="1"/>
            </p:cNvSpPr>
            <p:nvPr/>
          </p:nvSpPr>
          <p:spPr bwMode="auto">
            <a:xfrm>
              <a:off x="3276600" y="4361850"/>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effectLst/>
                </a:rPr>
                <a:t>Valuation of Preferred Stock acquired through CPP</a:t>
              </a:r>
              <a:endParaRPr lang="en-US" sz="1000" b="1" dirty="0">
                <a:solidFill>
                  <a:schemeClr val="bg1"/>
                </a:solidFill>
                <a:effectLst/>
              </a:endParaRPr>
            </a:p>
          </p:txBody>
        </p:sp>
        <p:sp>
          <p:nvSpPr>
            <p:cNvPr id="22" name="Rectangle 25"/>
            <p:cNvSpPr>
              <a:spLocks noChangeArrowheads="1"/>
            </p:cNvSpPr>
            <p:nvPr/>
          </p:nvSpPr>
          <p:spPr bwMode="auto">
            <a:xfrm>
              <a:off x="3276600" y="4818250"/>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effectLst/>
                </a:rPr>
                <a:t>“What-if” scenario analysis on CPP holdings</a:t>
              </a:r>
              <a:endParaRPr lang="en-US" sz="1000" dirty="0">
                <a:solidFill>
                  <a:schemeClr val="bg1"/>
                </a:solidFill>
                <a:effectLst/>
              </a:endParaRPr>
            </a:p>
          </p:txBody>
        </p:sp>
        <p:sp>
          <p:nvSpPr>
            <p:cNvPr id="23" name="Rectangle 25"/>
            <p:cNvSpPr>
              <a:spLocks noChangeArrowheads="1"/>
            </p:cNvSpPr>
            <p:nvPr/>
          </p:nvSpPr>
          <p:spPr bwMode="auto">
            <a:xfrm>
              <a:off x="3276600" y="5265025"/>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effectLst/>
                </a:rPr>
                <a:t>Manage Treasury Holdings Portfolio – Performance Monitoring</a:t>
              </a:r>
              <a:endParaRPr lang="en-US" sz="1000" dirty="0">
                <a:solidFill>
                  <a:schemeClr val="bg1"/>
                </a:solidFill>
                <a:effectLst/>
              </a:endParaRPr>
            </a:p>
          </p:txBody>
        </p:sp>
        <p:sp>
          <p:nvSpPr>
            <p:cNvPr id="24" name="Rectangle 23"/>
            <p:cNvSpPr>
              <a:spLocks noChangeArrowheads="1"/>
            </p:cNvSpPr>
            <p:nvPr/>
          </p:nvSpPr>
          <p:spPr bwMode="auto">
            <a:xfrm>
              <a:off x="3276600" y="2313275"/>
              <a:ext cx="2514600" cy="40010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Transaction Processing and Business Activity Monitoring </a:t>
              </a:r>
              <a:endParaRPr lang="en-US" sz="1000" b="1" dirty="0">
                <a:solidFill>
                  <a:schemeClr val="bg1"/>
                </a:solidFill>
                <a:effectLst/>
              </a:endParaRPr>
            </a:p>
          </p:txBody>
        </p:sp>
        <p:sp>
          <p:nvSpPr>
            <p:cNvPr id="25" name="Rectangle 24"/>
            <p:cNvSpPr>
              <a:spLocks noChangeArrowheads="1"/>
            </p:cNvSpPr>
            <p:nvPr/>
          </p:nvSpPr>
          <p:spPr bwMode="auto">
            <a:xfrm>
              <a:off x="3276600" y="2752025"/>
              <a:ext cx="2514600" cy="246217"/>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Transformation </a:t>
              </a:r>
              <a:endParaRPr lang="en-US" sz="1000" b="1" dirty="0">
                <a:solidFill>
                  <a:schemeClr val="bg1"/>
                </a:solidFill>
                <a:effectLst/>
              </a:endParaRPr>
            </a:p>
          </p:txBody>
        </p:sp>
        <p:sp>
          <p:nvSpPr>
            <p:cNvPr id="26" name="Rectangle 25"/>
            <p:cNvSpPr>
              <a:spLocks noChangeArrowheads="1"/>
            </p:cNvSpPr>
            <p:nvPr/>
          </p:nvSpPr>
          <p:spPr bwMode="auto">
            <a:xfrm>
              <a:off x="3276600" y="3306275"/>
              <a:ext cx="2514600" cy="246217"/>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36" tIns="45718" rIns="91436" bIns="45718" anchor="ctr">
              <a:spAutoFit/>
            </a:bodyPr>
            <a:lstStyle/>
            <a:p>
              <a:r>
                <a:rPr lang="en-US" sz="1000" b="1" dirty="0" smtClean="0">
                  <a:solidFill>
                    <a:schemeClr val="bg1"/>
                  </a:solidFill>
                </a:rPr>
                <a:t>Operational Excellence </a:t>
              </a:r>
              <a:endParaRPr lang="en-US" sz="1000" b="1" dirty="0">
                <a:solidFill>
                  <a:schemeClr val="bg1"/>
                </a:solidFill>
                <a:effectLst/>
              </a:endParaRPr>
            </a:p>
          </p:txBody>
        </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5" name="Object 1"/>
          <p:cNvGraphicFramePr>
            <a:graphicFrameLocks noChangeAspect="1"/>
          </p:cNvGraphicFramePr>
          <p:nvPr/>
        </p:nvGraphicFramePr>
        <p:xfrm>
          <a:off x="685800" y="457200"/>
          <a:ext cx="7915795" cy="5943600"/>
        </p:xfrm>
        <a:graphic>
          <a:graphicData uri="http://schemas.openxmlformats.org/presentationml/2006/ole">
            <p:oleObj spid="_x0000_s1025" name="Slide" r:id="rId3" imgW="4546235" imgH="3410881" progId="PowerPoint.Slide.12">
              <p:embed/>
            </p:oleObj>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4800" y="1143000"/>
            <a:ext cx="3352800" cy="5105400"/>
          </a:xfrm>
          <a:prstGeom prst="rect">
            <a:avLst/>
          </a:prstGeom>
          <a:gradFill flip="none" rotWithShape="1">
            <a:gsLst>
              <a:gs pos="0">
                <a:srgbClr val="6FADDB">
                  <a:shade val="63000"/>
                  <a:satMod val="165000"/>
                </a:srgbClr>
              </a:gs>
              <a:gs pos="30000">
                <a:srgbClr val="6FADDB">
                  <a:shade val="58000"/>
                  <a:satMod val="165000"/>
                  <a:alpha val="75000"/>
                </a:srgbClr>
              </a:gs>
              <a:gs pos="75000">
                <a:srgbClr val="6FADDB">
                  <a:shade val="30000"/>
                  <a:satMod val="175000"/>
                  <a:alpha val="50000"/>
                </a:srgbClr>
              </a:gs>
              <a:gs pos="100000">
                <a:srgbClr val="6FADDB">
                  <a:shade val="15000"/>
                  <a:satMod val="175000"/>
                  <a:alpha val="0"/>
                </a:srgbClr>
              </a:gs>
            </a:gsLst>
            <a:lin ang="5400000" scaled="0"/>
            <a:tileRect/>
          </a:gradFill>
          <a:ln w="12700" cap="flat" cmpd="sng" algn="ctr">
            <a:gradFill>
              <a:gsLst>
                <a:gs pos="0">
                  <a:srgbClr val="6FADDB">
                    <a:lumMod val="75000"/>
                  </a:srgbClr>
                </a:gs>
                <a:gs pos="100000">
                  <a:srgbClr val="6FADDB">
                    <a:lumMod val="75000"/>
                    <a:alpha val="0"/>
                  </a:srgbClr>
                </a:gs>
              </a:gsLst>
              <a:lin ang="5400000" scaled="0"/>
            </a:gradFill>
            <a:prstDash val="solid"/>
            <a:headEnd type="none" w="med" len="med"/>
            <a:tailEnd type="none" w="med" len="med"/>
          </a:ln>
          <a:effectLst>
            <a:outerShdw blurRad="50800" dist="20000" dir="5400000" rotWithShape="0">
              <a:srgbClr val="000000">
                <a:alpha val="42000"/>
              </a:srgbClr>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FFFFFF"/>
              </a:solidFill>
              <a:effectLst/>
              <a:uLnTx/>
              <a:uFillTx/>
              <a:latin typeface="Segoe" pitchFamily="34" charset="0"/>
              <a:ea typeface="+mn-ea"/>
              <a:cs typeface="+mn-cs"/>
            </a:endParaRPr>
          </a:p>
        </p:txBody>
      </p:sp>
      <p:sp>
        <p:nvSpPr>
          <p:cNvPr id="8" name="Text Placeholder 7"/>
          <p:cNvSpPr>
            <a:spLocks noGrp="1"/>
          </p:cNvSpPr>
          <p:nvPr>
            <p:ph type="body" sz="half" idx="2"/>
          </p:nvPr>
        </p:nvSpPr>
        <p:spPr>
          <a:xfrm>
            <a:off x="457200" y="1295400"/>
            <a:ext cx="3008313" cy="4988289"/>
          </a:xfrm>
          <a:noFill/>
          <a:ln>
            <a:noFill/>
          </a:ln>
        </p:spPr>
        <p:txBody>
          <a:bodyPr/>
          <a:lstStyle/>
          <a:p>
            <a:r>
              <a:rPr lang="en-US" sz="1000" dirty="0" smtClean="0"/>
              <a:t>Infor</a:t>
            </a:r>
            <a:r>
              <a:rPr lang="en-US" sz="1050" dirty="0" smtClean="0"/>
              <a:t>mation technology for regulatory agencies has been designed around their stated regulatory responsibilities.  Generally, each regulatory organization collects its own data and maintains its own technology platforms necessary to perform their regulatory function.  Effective information sharing would provide the transparency and analysis necessary to effectively monitor the systemic risk in the financial system. </a:t>
            </a:r>
          </a:p>
          <a:p>
            <a:r>
              <a:rPr lang="en-US" sz="1050" dirty="0" smtClean="0"/>
              <a:t> </a:t>
            </a:r>
          </a:p>
          <a:p>
            <a:r>
              <a:rPr lang="en-US" sz="1050" dirty="0" smtClean="0"/>
              <a:t>These disparate IT systems have created obstacles as financial services have evolved:</a:t>
            </a:r>
          </a:p>
          <a:p>
            <a:r>
              <a:rPr lang="en-US" sz="1050" dirty="0" smtClean="0"/>
              <a:t> </a:t>
            </a:r>
          </a:p>
          <a:p>
            <a:pPr lvl="0">
              <a:buFont typeface="Arial" pitchFamily="34" charset="0"/>
              <a:buChar char="•"/>
            </a:pPr>
            <a:r>
              <a:rPr lang="en-US" sz="1050" dirty="0" smtClean="0"/>
              <a:t>Disparate and proprietary systems cannot be formed into a enterprise architecture to support a global, holistic regulatory framework</a:t>
            </a:r>
          </a:p>
          <a:p>
            <a:pPr lvl="0">
              <a:buFont typeface="Arial" pitchFamily="34" charset="0"/>
              <a:buChar char="•"/>
            </a:pPr>
            <a:r>
              <a:rPr lang="en-US" sz="1050" dirty="0" smtClean="0"/>
              <a:t>Lack of standards for information management prevent agencies from effectively exchanging and utilizing other agencies’ regulatory information</a:t>
            </a:r>
          </a:p>
          <a:p>
            <a:pPr lvl="0">
              <a:buFont typeface="Arial" pitchFamily="34" charset="0"/>
              <a:buChar char="•"/>
            </a:pPr>
            <a:r>
              <a:rPr lang="en-US" sz="1050" dirty="0" smtClean="0"/>
              <a:t>Common tools and applications for processing and managing information across agencies are not available or effectively utilized</a:t>
            </a:r>
          </a:p>
          <a:p>
            <a:pPr lvl="0">
              <a:buFont typeface="Arial" pitchFamily="34" charset="0"/>
              <a:buChar char="•"/>
            </a:pPr>
            <a:r>
              <a:rPr lang="en-US" sz="1050" dirty="0" smtClean="0"/>
              <a:t>Lack of security and data protection standards threaten the exchange and utilization of information across agencies</a:t>
            </a:r>
          </a:p>
          <a:p>
            <a:pPr lvl="0">
              <a:buFont typeface="Arial" pitchFamily="34" charset="0"/>
              <a:buChar char="•"/>
            </a:pPr>
            <a:r>
              <a:rPr lang="en-US" sz="1050" dirty="0" smtClean="0"/>
              <a:t>Lack of flexible and open platforms slows innovation and broadening of knowledge, based on many years of regulatory reform and experience</a:t>
            </a:r>
            <a:endParaRPr lang="en-US" sz="1600" dirty="0"/>
          </a:p>
        </p:txBody>
      </p:sp>
      <p:sp>
        <p:nvSpPr>
          <p:cNvPr id="6" name="TextBox 5"/>
          <p:cNvSpPr txBox="1"/>
          <p:nvPr/>
        </p:nvSpPr>
        <p:spPr>
          <a:xfrm>
            <a:off x="152400" y="2362200"/>
            <a:ext cx="248786" cy="369332"/>
          </a:xfrm>
          <a:prstGeom prst="rect">
            <a:avLst/>
          </a:prstGeom>
          <a:noFill/>
        </p:spPr>
        <p:txBody>
          <a:bodyPr wrap="none" rtlCol="0">
            <a:spAutoFit/>
          </a:bodyPr>
          <a:lstStyle/>
          <a:p>
            <a:r>
              <a:rPr lang="en-US" dirty="0" smtClean="0"/>
              <a:t> </a:t>
            </a:r>
            <a:endParaRPr lang="en-US" dirty="0"/>
          </a:p>
        </p:txBody>
      </p:sp>
      <p:sp>
        <p:nvSpPr>
          <p:cNvPr id="12" name="Title 1"/>
          <p:cNvSpPr>
            <a:spLocks noGrp="1"/>
          </p:cNvSpPr>
          <p:nvPr>
            <p:ph type="title"/>
          </p:nvPr>
        </p:nvSpPr>
        <p:spPr>
          <a:xfrm>
            <a:off x="402265" y="228600"/>
            <a:ext cx="8382000" cy="646331"/>
          </a:xfrm>
        </p:spPr>
        <p:txBody>
          <a:bodyPr/>
          <a:lstStyle/>
          <a:p>
            <a:r>
              <a:rPr lang="de-DE" sz="4000" b="0" dirty="0" smtClean="0"/>
              <a:t>Present Government Efforts Static</a:t>
            </a:r>
            <a:endParaRPr lang="de-DE" sz="4000" b="0" dirty="0"/>
          </a:p>
        </p:txBody>
      </p:sp>
      <p:pic>
        <p:nvPicPr>
          <p:cNvPr id="26627" name="Picture 3"/>
          <p:cNvPicPr>
            <a:picLocks noChangeAspect="1" noChangeArrowheads="1"/>
          </p:cNvPicPr>
          <p:nvPr/>
        </p:nvPicPr>
        <p:blipFill>
          <a:blip r:embed="rId2" cstate="print"/>
          <a:srcRect/>
          <a:stretch>
            <a:fillRect/>
          </a:stretch>
        </p:blipFill>
        <p:spPr bwMode="auto">
          <a:xfrm>
            <a:off x="4038600" y="914400"/>
            <a:ext cx="4023360" cy="2514600"/>
          </a:xfrm>
          <a:prstGeom prst="rect">
            <a:avLst/>
          </a:prstGeom>
          <a:noFill/>
          <a:ln w="9525">
            <a:noFill/>
            <a:miter lim="800000"/>
            <a:headEnd/>
            <a:tailEnd/>
          </a:ln>
          <a:effectLst/>
        </p:spPr>
      </p:pic>
      <p:pic>
        <p:nvPicPr>
          <p:cNvPr id="26628" name="Picture 4"/>
          <p:cNvPicPr>
            <a:picLocks noChangeAspect="1" noChangeArrowheads="1"/>
          </p:cNvPicPr>
          <p:nvPr/>
        </p:nvPicPr>
        <p:blipFill>
          <a:blip r:embed="rId3" cstate="print"/>
          <a:srcRect/>
          <a:stretch>
            <a:fillRect/>
          </a:stretch>
        </p:blipFill>
        <p:spPr bwMode="auto">
          <a:xfrm>
            <a:off x="5257800" y="2057400"/>
            <a:ext cx="3657600" cy="2286000"/>
          </a:xfrm>
          <a:prstGeom prst="rect">
            <a:avLst/>
          </a:prstGeom>
          <a:noFill/>
          <a:ln w="9525">
            <a:noFill/>
            <a:miter lim="800000"/>
            <a:headEnd/>
            <a:tailEnd/>
          </a:ln>
          <a:effectLst/>
        </p:spPr>
      </p:pic>
      <p:pic>
        <p:nvPicPr>
          <p:cNvPr id="26626" name="Picture 2"/>
          <p:cNvPicPr>
            <a:picLocks noChangeAspect="1" noChangeArrowheads="1"/>
          </p:cNvPicPr>
          <p:nvPr/>
        </p:nvPicPr>
        <p:blipFill>
          <a:blip r:embed="rId4" cstate="print"/>
          <a:srcRect/>
          <a:stretch>
            <a:fillRect/>
          </a:stretch>
        </p:blipFill>
        <p:spPr bwMode="auto">
          <a:xfrm>
            <a:off x="4191000" y="3581400"/>
            <a:ext cx="3535680" cy="2209800"/>
          </a:xfrm>
          <a:prstGeom prst="rect">
            <a:avLst/>
          </a:prstGeom>
          <a:noFill/>
          <a:ln w="9525">
            <a:noFill/>
            <a:miter lim="800000"/>
            <a:headEnd/>
            <a:tailEnd/>
          </a:ln>
          <a:effec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646331"/>
          </a:xfrm>
        </p:spPr>
        <p:txBody>
          <a:bodyPr/>
          <a:lstStyle/>
          <a:p>
            <a:r>
              <a:rPr lang="en-US" sz="4000" dirty="0" smtClean="0"/>
              <a:t>MS SVP for Compliance and Oversight</a:t>
            </a:r>
            <a:endParaRPr lang="en-US" sz="4000" dirty="0"/>
          </a:p>
        </p:txBody>
      </p:sp>
      <p:sp>
        <p:nvSpPr>
          <p:cNvPr id="3" name="Content Placeholder 2"/>
          <p:cNvSpPr>
            <a:spLocks noGrp="1"/>
          </p:cNvSpPr>
          <p:nvPr>
            <p:ph idx="1"/>
          </p:nvPr>
        </p:nvSpPr>
        <p:spPr>
          <a:xfrm>
            <a:off x="381000" y="1143000"/>
            <a:ext cx="8410575" cy="5558445"/>
          </a:xfrm>
        </p:spPr>
        <p:txBody>
          <a:bodyPr/>
          <a:lstStyle/>
          <a:p>
            <a:r>
              <a:rPr lang="en-US" sz="2400" b="1" dirty="0" smtClean="0"/>
              <a:t>Document and Records Retention</a:t>
            </a:r>
            <a:endParaRPr lang="en-US" sz="2400" dirty="0" smtClean="0"/>
          </a:p>
          <a:p>
            <a:pPr lvl="1"/>
            <a:r>
              <a:rPr lang="en-US" sz="2000" dirty="0" smtClean="0"/>
              <a:t>Microsoft and its partners can help align IT and business to embed DMRR best practices into day-to-day processes and workflows.</a:t>
            </a:r>
          </a:p>
          <a:p>
            <a:pPr>
              <a:buNone/>
            </a:pPr>
            <a:r>
              <a:rPr lang="en-US" sz="2000" dirty="0" smtClean="0"/>
              <a:t> </a:t>
            </a:r>
          </a:p>
          <a:p>
            <a:r>
              <a:rPr lang="en-US" sz="2400" b="1" dirty="0" smtClean="0"/>
              <a:t>Transparency, Governance, Risk Management and Compliance</a:t>
            </a:r>
            <a:endParaRPr lang="en-US" sz="2400" dirty="0" smtClean="0"/>
          </a:p>
          <a:p>
            <a:pPr lvl="1"/>
            <a:r>
              <a:rPr lang="en-US" sz="2000" dirty="0" smtClean="0"/>
              <a:t>Ensure agencies and stakeholders comply with requirements while maximizing, extending and embedding Risk Analytics &amp; Reporting best practices into everyday activities.  </a:t>
            </a:r>
          </a:p>
          <a:p>
            <a:pPr>
              <a:buNone/>
            </a:pPr>
            <a:r>
              <a:rPr lang="en-US" sz="2000" dirty="0" smtClean="0"/>
              <a:t> </a:t>
            </a:r>
          </a:p>
          <a:p>
            <a:r>
              <a:rPr lang="en-US" sz="2400" b="1" dirty="0" smtClean="0"/>
              <a:t>Payments</a:t>
            </a:r>
          </a:p>
          <a:p>
            <a:pPr lvl="1"/>
            <a:r>
              <a:rPr lang="en-US" sz="2000" dirty="0" smtClean="0"/>
              <a:t>Solutions from Microsoft's partner ecosystem span every aspect of the payments business, including treasury cash management, payments delivery channels, and clearing and settlement. </a:t>
            </a:r>
          </a:p>
          <a:p>
            <a:pPr>
              <a:buNone/>
            </a:pPr>
            <a:r>
              <a:rPr lang="en-US" sz="2000" dirty="0" smtClean="0"/>
              <a:t> </a:t>
            </a:r>
            <a:endParaRPr lang="en-US" sz="2000"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3.jpg"/>
          <p:cNvPicPr>
            <a:picLocks noChangeAspect="1"/>
          </p:cNvPicPr>
          <p:nvPr/>
        </p:nvPicPr>
        <p:blipFill>
          <a:blip r:embed="rId2" cstate="print"/>
          <a:stretch>
            <a:fillRect/>
          </a:stretch>
        </p:blipFill>
        <p:spPr>
          <a:xfrm>
            <a:off x="4953000" y="3429000"/>
            <a:ext cx="3200400" cy="2580139"/>
          </a:xfrm>
          <a:prstGeom prst="rect">
            <a:avLst/>
          </a:prstGeom>
        </p:spPr>
      </p:pic>
      <p:pic>
        <p:nvPicPr>
          <p:cNvPr id="9" name="Picture 8" descr="Picture2.png"/>
          <p:cNvPicPr>
            <a:picLocks noChangeAspect="1"/>
          </p:cNvPicPr>
          <p:nvPr/>
        </p:nvPicPr>
        <p:blipFill>
          <a:blip r:embed="rId3" cstate="print"/>
          <a:stretch>
            <a:fillRect/>
          </a:stretch>
        </p:blipFill>
        <p:spPr>
          <a:xfrm>
            <a:off x="3505200" y="1600200"/>
            <a:ext cx="4495800" cy="2156681"/>
          </a:xfrm>
          <a:prstGeom prst="rect">
            <a:avLst/>
          </a:prstGeom>
        </p:spPr>
      </p:pic>
      <p:sp>
        <p:nvSpPr>
          <p:cNvPr id="5" name="TextBox 4"/>
          <p:cNvSpPr txBox="1"/>
          <p:nvPr/>
        </p:nvSpPr>
        <p:spPr>
          <a:xfrm>
            <a:off x="381000" y="0"/>
            <a:ext cx="7239000" cy="954107"/>
          </a:xfrm>
          <a:prstGeom prst="rect">
            <a:avLst/>
          </a:prstGeom>
          <a:noFill/>
        </p:spPr>
        <p:txBody>
          <a:bodyPr wrap="square" rtlCol="0">
            <a:spAutoFit/>
          </a:bodyPr>
          <a:lstStyle/>
          <a:p>
            <a:r>
              <a:rPr lang="en-US" sz="3600" spc="-300" dirty="0" smtClean="0">
                <a:ln w="3175">
                  <a:noFill/>
                </a:ln>
                <a:gradFill flip="none" rotWithShape="1">
                  <a:gsLst>
                    <a:gs pos="28000">
                      <a:srgbClr val="FEF9DA"/>
                    </a:gs>
                    <a:gs pos="52000">
                      <a:srgbClr val="FCE974"/>
                    </a:gs>
                    <a:gs pos="68000">
                      <a:srgbClr val="F79A1D"/>
                    </a:gs>
                  </a:gsLst>
                  <a:lin ang="5400000" scaled="1"/>
                  <a:tileRect/>
                </a:gradFill>
                <a:latin typeface="Segoe" pitchFamily="34" charset="0"/>
                <a:cs typeface="Arial" charset="0"/>
              </a:rPr>
              <a:t>Goal:  Real Time Transparency </a:t>
            </a:r>
          </a:p>
          <a:p>
            <a:r>
              <a:rPr lang="en-US" sz="2000" spc="-150" dirty="0" smtClean="0">
                <a:ln w="3175">
                  <a:noFill/>
                </a:ln>
                <a:gradFill flip="none" rotWithShape="1">
                  <a:gsLst>
                    <a:gs pos="28000">
                      <a:srgbClr val="FEF9DA"/>
                    </a:gs>
                    <a:gs pos="52000">
                      <a:srgbClr val="FCE974"/>
                    </a:gs>
                    <a:gs pos="68000">
                      <a:srgbClr val="F79A1D"/>
                    </a:gs>
                  </a:gsLst>
                  <a:lin ang="5400000" scaled="1"/>
                  <a:tileRect/>
                </a:gradFill>
                <a:latin typeface="Segoe" pitchFamily="34" charset="0"/>
                <a:cs typeface="Arial" charset="0"/>
              </a:rPr>
              <a:t>Dynamic Use of  Inter-Agency Data through Microsoft Single View Platform</a:t>
            </a:r>
            <a:endParaRPr lang="en-US" sz="2000" spc="-150" dirty="0">
              <a:ln w="3175">
                <a:noFill/>
              </a:ln>
              <a:gradFill flip="none" rotWithShape="1">
                <a:gsLst>
                  <a:gs pos="28000">
                    <a:srgbClr val="FEF9DA"/>
                  </a:gs>
                  <a:gs pos="52000">
                    <a:srgbClr val="FCE974"/>
                  </a:gs>
                  <a:gs pos="68000">
                    <a:srgbClr val="F79A1D"/>
                  </a:gs>
                </a:gsLst>
                <a:lin ang="5400000" scaled="1"/>
                <a:tileRect/>
              </a:gradFill>
              <a:latin typeface="Segoe" pitchFamily="34" charset="0"/>
              <a:cs typeface="Arial" charset="0"/>
            </a:endParaRPr>
          </a:p>
        </p:txBody>
      </p:sp>
      <p:pic>
        <p:nvPicPr>
          <p:cNvPr id="8" name="Picture 7" descr="Picture13.png"/>
          <p:cNvPicPr>
            <a:picLocks noChangeAspect="1"/>
          </p:cNvPicPr>
          <p:nvPr/>
        </p:nvPicPr>
        <p:blipFill>
          <a:blip r:embed="rId4" cstate="print"/>
          <a:stretch>
            <a:fillRect/>
          </a:stretch>
        </p:blipFill>
        <p:spPr>
          <a:xfrm>
            <a:off x="609600" y="3505200"/>
            <a:ext cx="4120952" cy="2514600"/>
          </a:xfrm>
          <a:prstGeom prst="rect">
            <a:avLst/>
          </a:prstGeom>
        </p:spPr>
      </p:pic>
      <p:pic>
        <p:nvPicPr>
          <p:cNvPr id="6" name="Picture 5" descr="Picture4.png"/>
          <p:cNvPicPr>
            <a:picLocks noChangeAspect="1"/>
          </p:cNvPicPr>
          <p:nvPr/>
        </p:nvPicPr>
        <p:blipFill>
          <a:blip r:embed="rId5" cstate="print"/>
          <a:stretch>
            <a:fillRect/>
          </a:stretch>
        </p:blipFill>
        <p:spPr>
          <a:xfrm>
            <a:off x="381000" y="1219200"/>
            <a:ext cx="3623657" cy="236220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646331"/>
          </a:xfrm>
        </p:spPr>
        <p:txBody>
          <a:bodyPr/>
          <a:lstStyle/>
          <a:p>
            <a:r>
              <a:rPr lang="de-DE" sz="4000" dirty="0" smtClean="0"/>
              <a:t>Reporting &amp; Dashboarding</a:t>
            </a:r>
            <a:endParaRPr lang="de-DE" sz="4000" dirty="0"/>
          </a:p>
        </p:txBody>
      </p:sp>
      <p:sp>
        <p:nvSpPr>
          <p:cNvPr id="9" name="Content Placeholder 5"/>
          <p:cNvSpPr>
            <a:spLocks noGrp="1"/>
          </p:cNvSpPr>
          <p:nvPr>
            <p:ph idx="4294967295"/>
          </p:nvPr>
        </p:nvSpPr>
        <p:spPr>
          <a:xfrm>
            <a:off x="306388" y="5105400"/>
            <a:ext cx="8380412" cy="646331"/>
          </a:xfrm>
        </p:spPr>
        <p:txBody>
          <a:bodyPr/>
          <a:lstStyle/>
          <a:p>
            <a:r>
              <a:rPr lang="en-US" sz="2000" dirty="0" smtClean="0"/>
              <a:t>Build, customize and </a:t>
            </a:r>
            <a:r>
              <a:rPr lang="en-US" sz="2000" b="1" dirty="0" smtClean="0"/>
              <a:t>share production quality reports from Excel </a:t>
            </a:r>
            <a:r>
              <a:rPr lang="en-US" sz="2000" dirty="0" smtClean="0"/>
              <a:t>while being connected to a secure and centrally managed server</a:t>
            </a:r>
            <a:endParaRPr lang="de-DE" sz="2000" b="1" dirty="0"/>
          </a:p>
        </p:txBody>
      </p:sp>
      <p:pic>
        <p:nvPicPr>
          <p:cNvPr id="4" name="Picture 8"/>
          <p:cNvPicPr>
            <a:picLocks noChangeAspect="1" noChangeArrowheads="1"/>
          </p:cNvPicPr>
          <p:nvPr/>
        </p:nvPicPr>
        <p:blipFill>
          <a:blip r:embed="rId3" cstate="print"/>
          <a:srcRect/>
          <a:stretch>
            <a:fillRect/>
          </a:stretch>
        </p:blipFill>
        <p:spPr bwMode="auto">
          <a:xfrm>
            <a:off x="838200" y="1472133"/>
            <a:ext cx="3222859" cy="2433587"/>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scene3d>
            <a:camera prst="perspectiveFront"/>
            <a:lightRig rig="threePt" dir="t"/>
          </a:scene3d>
        </p:spPr>
      </p:pic>
      <p:pic>
        <p:nvPicPr>
          <p:cNvPr id="5" name="Picture 2"/>
          <p:cNvPicPr>
            <a:picLocks noChangeAspect="1" noChangeArrowheads="1"/>
          </p:cNvPicPr>
          <p:nvPr/>
        </p:nvPicPr>
        <p:blipFill>
          <a:blip r:embed="rId4" cstate="print"/>
          <a:srcRect/>
          <a:stretch>
            <a:fillRect/>
          </a:stretch>
        </p:blipFill>
        <p:spPr bwMode="auto">
          <a:xfrm>
            <a:off x="1371600" y="2462733"/>
            <a:ext cx="2819400" cy="225552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scene3d>
            <a:camera prst="perspectiveFront"/>
            <a:lightRig rig="threePt" dir="t"/>
          </a:scene3d>
        </p:spPr>
      </p:pic>
      <p:pic>
        <p:nvPicPr>
          <p:cNvPr id="6" name="Picture 2"/>
          <p:cNvPicPr>
            <a:picLocks noChangeAspect="1" noChangeArrowheads="1"/>
          </p:cNvPicPr>
          <p:nvPr/>
        </p:nvPicPr>
        <p:blipFill>
          <a:blip r:embed="rId5" cstate="print"/>
          <a:srcRect/>
          <a:stretch>
            <a:fillRect/>
          </a:stretch>
        </p:blipFill>
        <p:spPr bwMode="auto">
          <a:xfrm>
            <a:off x="4662161" y="1472133"/>
            <a:ext cx="3737794" cy="2057401"/>
          </a:xfrm>
          <a:prstGeom prst="rect">
            <a:avLst/>
          </a:prstGeom>
          <a:ln>
            <a:noFill/>
          </a:ln>
          <a:effectLst>
            <a:outerShdw blurRad="292100" dist="139700" dir="2700000" algn="tl" rotWithShape="0">
              <a:srgbClr val="333333">
                <a:alpha val="65000"/>
              </a:srgbClr>
            </a:outerShdw>
          </a:effectLst>
          <a:scene3d>
            <a:camera prst="perspectiveFront"/>
            <a:lightRig rig="threePt" dir="t"/>
          </a:scene3d>
        </p:spPr>
      </p:pic>
      <p:pic>
        <p:nvPicPr>
          <p:cNvPr id="7" name="Picture 6"/>
          <p:cNvPicPr/>
          <p:nvPr/>
        </p:nvPicPr>
        <p:blipFill>
          <a:blip r:embed="rId6" cstate="print"/>
          <a:srcRect/>
          <a:stretch>
            <a:fillRect/>
          </a:stretch>
        </p:blipFill>
        <p:spPr bwMode="auto">
          <a:xfrm>
            <a:off x="5638800" y="3529533"/>
            <a:ext cx="2334393" cy="1347267"/>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scene3d>
            <a:camera prst="perspectiveFront"/>
            <a:lightRig rig="threePt" dir="t"/>
          </a:scene3d>
        </p:spPr>
      </p:pic>
      <p:pic>
        <p:nvPicPr>
          <p:cNvPr id="8" name="Picture 7"/>
          <p:cNvPicPr/>
          <p:nvPr/>
        </p:nvPicPr>
        <p:blipFill>
          <a:blip r:embed="rId7" cstate="print"/>
          <a:srcRect/>
          <a:stretch>
            <a:fillRect/>
          </a:stretch>
        </p:blipFill>
        <p:spPr bwMode="auto">
          <a:xfrm>
            <a:off x="6553200" y="2538933"/>
            <a:ext cx="1905000" cy="1447800"/>
          </a:xfrm>
          <a:prstGeom prst="rect">
            <a:avLst/>
          </a:prstGeom>
          <a:ln>
            <a:noFill/>
          </a:ln>
          <a:effectLst>
            <a:outerShdw blurRad="292100" dist="139700" dir="2700000" algn="tl" rotWithShape="0">
              <a:srgbClr val="333333">
                <a:alpha val="65000"/>
              </a:srgbClr>
            </a:outerShdw>
          </a:effectLst>
          <a:scene3d>
            <a:camera prst="perspectiveFront"/>
            <a:lightRig rig="threePt" dir="t"/>
          </a:scene3d>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96597"/>
            <a:ext cx="8077200" cy="646331"/>
          </a:xfrm>
        </p:spPr>
        <p:txBody>
          <a:bodyPr/>
          <a:lstStyle/>
          <a:p>
            <a:r>
              <a:rPr lang="en-US" b="1" dirty="0" smtClean="0"/>
              <a:t>Microsoft</a:t>
            </a:r>
            <a:r>
              <a:rPr lang="en-US" sz="1800" b="1" dirty="0" smtClean="0"/>
              <a:t>®</a:t>
            </a:r>
            <a:r>
              <a:rPr lang="en-US" b="1" dirty="0" smtClean="0"/>
              <a:t> Single View Platform (SVP)</a:t>
            </a:r>
            <a:endParaRPr lang="en-US" sz="3200" dirty="0"/>
          </a:p>
        </p:txBody>
      </p:sp>
      <p:sp>
        <p:nvSpPr>
          <p:cNvPr id="5" name="Subtitle 4"/>
          <p:cNvSpPr>
            <a:spLocks noGrp="1"/>
          </p:cNvSpPr>
          <p:nvPr>
            <p:ph type="subTitle" idx="1"/>
          </p:nvPr>
        </p:nvSpPr>
        <p:spPr>
          <a:xfrm>
            <a:off x="685800" y="4191000"/>
            <a:ext cx="8077200" cy="2308324"/>
          </a:xfrm>
        </p:spPr>
        <p:txBody>
          <a:bodyPr/>
          <a:lstStyle/>
          <a:p>
            <a:pPr eaLnBrk="1" hangingPunct="1">
              <a:defRPr/>
            </a:pPr>
            <a:r>
              <a:rPr lang="en-US" sz="2000" dirty="0" smtClean="0"/>
              <a:t>Gina Marie Hatheway</a:t>
            </a:r>
          </a:p>
          <a:p>
            <a:pPr eaLnBrk="1" hangingPunct="1">
              <a:defRPr/>
            </a:pPr>
            <a:r>
              <a:rPr lang="en-US" sz="2000" dirty="0" smtClean="0"/>
              <a:t>Microsoft Government Programs Manager</a:t>
            </a:r>
          </a:p>
          <a:p>
            <a:pPr eaLnBrk="1" hangingPunct="1">
              <a:defRPr/>
            </a:pPr>
            <a:endParaRPr lang="en-US" sz="2000" dirty="0" smtClean="0"/>
          </a:p>
          <a:p>
            <a:pPr eaLnBrk="1" hangingPunct="1">
              <a:defRPr/>
            </a:pPr>
            <a:endParaRPr lang="en-US" sz="2000" dirty="0" smtClean="0"/>
          </a:p>
          <a:p>
            <a:pPr eaLnBrk="1" hangingPunct="1">
              <a:defRPr/>
            </a:pPr>
            <a:r>
              <a:rPr lang="en-US" sz="2000" dirty="0" smtClean="0"/>
              <a:t/>
            </a:r>
            <a:br>
              <a:rPr lang="en-US" sz="2000" dirty="0" smtClean="0"/>
            </a:br>
            <a:endParaRPr lang="en-US" sz="2000" dirty="0" smtClean="0"/>
          </a:p>
          <a:p>
            <a:pPr eaLnBrk="1" hangingPunct="1">
              <a:defRPr/>
            </a:pPr>
            <a:endParaRPr lang="en-US" sz="2000" dirty="0" smtClean="0"/>
          </a:p>
          <a:p>
            <a:pPr eaLnBrk="1" hangingPunct="1">
              <a:defRPr/>
            </a:pPr>
            <a:endParaRPr lang="en-US" sz="200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1588127"/>
          </a:xfrm>
        </p:spPr>
        <p:txBody>
          <a:bodyPr/>
          <a:lstStyle/>
          <a:p>
            <a:r>
              <a:rPr dirty="0"/>
              <a:t>Microsoft Single View Platform</a:t>
            </a:r>
            <a:br>
              <a:rPr dirty="0"/>
            </a:br>
            <a:endParaRPr lang="en-US" dirty="0"/>
          </a:p>
        </p:txBody>
      </p:sp>
      <p:sp>
        <p:nvSpPr>
          <p:cNvPr id="3" name="Content Placeholder 2"/>
          <p:cNvSpPr>
            <a:spLocks noGrp="1"/>
          </p:cNvSpPr>
          <p:nvPr>
            <p:ph idx="1"/>
          </p:nvPr>
        </p:nvSpPr>
        <p:spPr>
          <a:xfrm>
            <a:off x="381000" y="1143000"/>
            <a:ext cx="8410575" cy="5576911"/>
          </a:xfrm>
        </p:spPr>
        <p:txBody>
          <a:bodyPr/>
          <a:lstStyle/>
          <a:p>
            <a:pPr lvl="0"/>
            <a:r>
              <a:rPr lang="en-US" sz="2400" b="1" i="1" dirty="0" smtClean="0">
                <a:solidFill>
                  <a:srgbClr val="FFFFFF"/>
                </a:solidFill>
              </a:rPr>
              <a:t>Microsoft Single View Platform - </a:t>
            </a:r>
            <a:r>
              <a:rPr lang="en-US" sz="2200" dirty="0" smtClean="0">
                <a:solidFill>
                  <a:srgbClr val="FFFFFF"/>
                </a:solidFill>
              </a:rPr>
              <a:t>Provides users a ‘single view’ of operational information and data, enabling users to turn shared situational awareness into action.</a:t>
            </a:r>
          </a:p>
          <a:p>
            <a:pPr lvl="0"/>
            <a:r>
              <a:rPr lang="en-US" sz="2200" dirty="0" smtClean="0">
                <a:solidFill>
                  <a:srgbClr val="FFFFFF"/>
                </a:solidFill>
              </a:rPr>
              <a:t>Scenarios Include:</a:t>
            </a:r>
          </a:p>
          <a:p>
            <a:pPr lvl="1"/>
            <a:r>
              <a:rPr lang="en-US" sz="1800" dirty="0" smtClean="0">
                <a:solidFill>
                  <a:srgbClr val="FFFFFF"/>
                </a:solidFill>
              </a:rPr>
              <a:t>Emergency response &amp; event management</a:t>
            </a:r>
          </a:p>
          <a:p>
            <a:pPr lvl="1"/>
            <a:r>
              <a:rPr lang="en-US" sz="1800" dirty="0" smtClean="0">
                <a:solidFill>
                  <a:srgbClr val="FFFFFF"/>
                </a:solidFill>
              </a:rPr>
              <a:t>Information sharing with coalition partners and nations</a:t>
            </a:r>
          </a:p>
          <a:p>
            <a:pPr lvl="1"/>
            <a:r>
              <a:rPr lang="en-US" sz="1800" dirty="0" smtClean="0">
                <a:solidFill>
                  <a:srgbClr val="FFFFFF"/>
                </a:solidFill>
              </a:rPr>
              <a:t>Routine operations for port management &amp; for law enforcement entities</a:t>
            </a:r>
          </a:p>
          <a:p>
            <a:pPr lvl="1"/>
            <a:r>
              <a:rPr lang="en-US" sz="2000" i="1" dirty="0" smtClean="0">
                <a:solidFill>
                  <a:schemeClr val="tx2"/>
                </a:solidFill>
              </a:rPr>
              <a:t>Executive &amp; Program Management Dashboard for tracking/monitoring financial stability, oversight and transparency compliance requirements. </a:t>
            </a:r>
          </a:p>
          <a:p>
            <a:pPr lvl="1"/>
            <a:r>
              <a:rPr lang="en-US" sz="1800" dirty="0" smtClean="0">
                <a:solidFill>
                  <a:srgbClr val="FFFFFF"/>
                </a:solidFill>
              </a:rPr>
              <a:t>Government communications to citizens on tax assessment and reporting; legal management and food safety</a:t>
            </a:r>
          </a:p>
          <a:p>
            <a:pPr lvl="1"/>
            <a:r>
              <a:rPr lang="en-US" sz="1800" dirty="0" smtClean="0">
                <a:solidFill>
                  <a:srgbClr val="FFFFFF"/>
                </a:solidFill>
              </a:rPr>
              <a:t>Command, Operations and IT Data Centers</a:t>
            </a:r>
          </a:p>
          <a:p>
            <a:pPr lvl="0"/>
            <a:r>
              <a:rPr lang="en-US" sz="2200" dirty="0" smtClean="0">
                <a:solidFill>
                  <a:srgbClr val="FFFFFF"/>
                </a:solidFill>
              </a:rPr>
              <a:t>Provides capability to have actionable information and intelligence to meet mission requirements.</a:t>
            </a:r>
          </a:p>
          <a:p>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6400"/>
            <a:ext cx="8077200" cy="1311128"/>
          </a:xfrm>
        </p:spPr>
        <p:txBody>
          <a:bodyPr/>
          <a:lstStyle/>
          <a:p>
            <a:pPr eaLnBrk="1" hangingPunct="1">
              <a:defRPr/>
            </a:pPr>
            <a:r>
              <a:rPr sz="4400" b="1" smtClean="0"/>
              <a:t>New Government Trends, Challenges, and Issues in 2009</a:t>
            </a:r>
            <a:endParaRPr sz="4400" b="1" dirty="0"/>
          </a:p>
        </p:txBody>
      </p:sp>
      <p:sp>
        <p:nvSpPr>
          <p:cNvPr id="5" name="Subtitle 4"/>
          <p:cNvSpPr>
            <a:spLocks noGrp="1"/>
          </p:cNvSpPr>
          <p:nvPr>
            <p:ph type="subTitle" idx="1"/>
          </p:nvPr>
        </p:nvSpPr>
        <p:spPr>
          <a:xfrm>
            <a:off x="685800" y="4191000"/>
            <a:ext cx="8077200" cy="1754326"/>
          </a:xfrm>
        </p:spPr>
        <p:txBody>
          <a:bodyPr/>
          <a:lstStyle/>
          <a:p>
            <a:pPr eaLnBrk="1" hangingPunct="1">
              <a:defRPr/>
            </a:pPr>
            <a:r>
              <a:rPr lang="en-US" sz="2000" dirty="0" smtClean="0"/>
              <a:t>Thom Rubel</a:t>
            </a:r>
          </a:p>
          <a:p>
            <a:pPr eaLnBrk="1" hangingPunct="1">
              <a:defRPr/>
            </a:pPr>
            <a:r>
              <a:rPr lang="en-US" sz="2000" dirty="0" smtClean="0"/>
              <a:t>Practice Director, Government Programs</a:t>
            </a:r>
            <a:br>
              <a:rPr lang="en-US" sz="2000" dirty="0" smtClean="0"/>
            </a:br>
            <a:r>
              <a:rPr lang="en-US" sz="2000" dirty="0" smtClean="0"/>
              <a:t>IDC Government Insights</a:t>
            </a:r>
            <a:br>
              <a:rPr lang="en-US" sz="2000" dirty="0" smtClean="0"/>
            </a:br>
            <a:endParaRPr lang="en-US" sz="2000" dirty="0" smtClean="0"/>
          </a:p>
          <a:p>
            <a:pPr eaLnBrk="1" hangingPunct="1">
              <a:defRPr/>
            </a:pPr>
            <a:endParaRPr lang="en-US" sz="2000" dirty="0" smtClean="0"/>
          </a:p>
          <a:p>
            <a:pPr eaLnBrk="1" hangingPunct="1">
              <a:defRPr/>
            </a:pPr>
            <a:endParaRPr lang="en-US" sz="2000" dirty="0"/>
          </a:p>
        </p:txBody>
      </p:sp>
      <p:pic>
        <p:nvPicPr>
          <p:cNvPr id="6"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240329" y="1491150"/>
            <a:ext cx="8632371" cy="4497666"/>
          </a:xfrm>
          <a:prstGeom prst="roundRect">
            <a:avLst>
              <a:gd name="adj" fmla="val 5943"/>
            </a:avLst>
          </a:prstGeom>
          <a:solidFill>
            <a:schemeClr val="bg1">
              <a:alpha val="46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5">
                <a:satMod val="300000"/>
              </a:schemeClr>
            </a:contourClr>
          </a:sp3d>
        </p:spPr>
        <p:style>
          <a:lnRef idx="0">
            <a:schemeClr val="accent5"/>
          </a:lnRef>
          <a:fillRef idx="3">
            <a:schemeClr val="accent5"/>
          </a:fillRef>
          <a:effectRef idx="3">
            <a:schemeClr val="accent5"/>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7" fontAlgn="base">
              <a:spcBef>
                <a:spcPct val="0"/>
              </a:spcBef>
              <a:spcAft>
                <a:spcPct val="0"/>
              </a:spcAft>
            </a:pPr>
            <a:endParaRPr lang="en-US" sz="240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3" name="Title 22"/>
          <p:cNvSpPr>
            <a:spLocks noGrp="1"/>
          </p:cNvSpPr>
          <p:nvPr>
            <p:ph type="title"/>
          </p:nvPr>
        </p:nvSpPr>
        <p:spPr>
          <a:xfrm>
            <a:off x="381000" y="230188"/>
            <a:ext cx="8382000" cy="590931"/>
          </a:xfrm>
        </p:spPr>
        <p:txBody>
          <a:bodyPr/>
          <a:lstStyle/>
          <a:p>
            <a:pPr lvl="0"/>
            <a:r>
              <a:rPr lang="en-US" sz="3600" dirty="0"/>
              <a:t>Microsoft Single View Platform </a:t>
            </a:r>
            <a:endParaRPr sz="3600" dirty="0">
              <a:solidFill>
                <a:schemeClr val="tx1"/>
              </a:solidFill>
            </a:endParaRPr>
          </a:p>
        </p:txBody>
      </p:sp>
      <p:sp>
        <p:nvSpPr>
          <p:cNvPr id="5" name="Rounded Rectangle 4"/>
          <p:cNvSpPr/>
          <p:nvPr/>
        </p:nvSpPr>
        <p:spPr bwMode="auto">
          <a:xfrm>
            <a:off x="359019" y="4559055"/>
            <a:ext cx="8407415" cy="692279"/>
          </a:xfrm>
          <a:prstGeom prst="roundRect">
            <a:avLst/>
          </a:prstGeom>
          <a:gradFill flip="none" rotWithShape="1">
            <a:gsLst>
              <a:gs pos="0">
                <a:srgbClr val="952FB1">
                  <a:alpha val="10588"/>
                </a:srgbClr>
              </a:gs>
              <a:gs pos="80000">
                <a:srgbClr val="B95CDE">
                  <a:alpha val="54902"/>
                </a:srgbClr>
              </a:gs>
              <a:gs pos="100000">
                <a:srgbClr val="EE92E7">
                  <a:alpha val="50588"/>
                </a:srgbClr>
              </a:gs>
            </a:gsLst>
            <a:lin ang="13500000" scaled="0"/>
            <a:tileRect/>
          </a:gradFill>
          <a:ln w="12700">
            <a:solidFill>
              <a:srgbClr val="F3BBBB"/>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7" rIns="91432" bIns="45717" rtlCol="0" anchor="ctr"/>
          <a:lstStyle/>
          <a:p>
            <a:pPr algn="ctr">
              <a:defRPr/>
            </a:pPr>
            <a:r>
              <a:rPr lang="en-US" b="1" dirty="0" smtClean="0">
                <a:latin typeface="Segoe UI" pitchFamily="34" charset="0"/>
                <a:cs typeface="Segoe UI" pitchFamily="34" charset="0"/>
              </a:rPr>
              <a:t>Data Visualization “Microsoft Single View Platform” </a:t>
            </a:r>
          </a:p>
        </p:txBody>
      </p:sp>
      <p:sp>
        <p:nvSpPr>
          <p:cNvPr id="10" name="Rounded Rectangle 9"/>
          <p:cNvSpPr/>
          <p:nvPr/>
        </p:nvSpPr>
        <p:spPr bwMode="auto">
          <a:xfrm>
            <a:off x="359021" y="5310384"/>
            <a:ext cx="8413181" cy="587985"/>
          </a:xfrm>
          <a:prstGeom prst="roundRect">
            <a:avLst/>
          </a:prstGeom>
          <a:gradFill flip="none" rotWithShape="1">
            <a:gsLst>
              <a:gs pos="0">
                <a:srgbClr val="558ED5">
                  <a:lumMod val="75000"/>
                  <a:alpha val="11000"/>
                </a:srgbClr>
              </a:gs>
              <a:gs pos="80000">
                <a:srgbClr val="558ED5">
                  <a:alpha val="56000"/>
                </a:srgbClr>
              </a:gs>
              <a:gs pos="100000">
                <a:srgbClr val="558ED5">
                  <a:lumMod val="60000"/>
                  <a:lumOff val="40000"/>
                  <a:alpha val="51000"/>
                </a:srgbClr>
              </a:gs>
            </a:gsLst>
            <a:lin ang="13500000" scaled="0"/>
            <a:tileRect/>
          </a:gradFill>
          <a:ln w="12700">
            <a:solidFill>
              <a:schemeClr val="bg1">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7" rIns="91432" bIns="45717" rtlCol="0" anchor="ctr"/>
          <a:lstStyle/>
          <a:p>
            <a:pPr algn="ctr">
              <a:defRPr/>
            </a:pPr>
            <a:r>
              <a:rPr lang="en-US" sz="2000" b="1" dirty="0" smtClean="0">
                <a:latin typeface="Segoe UI" pitchFamily="34" charset="0"/>
                <a:cs typeface="Segoe UI" pitchFamily="34" charset="0"/>
              </a:rPr>
              <a:t>Government Enterprise Data</a:t>
            </a:r>
          </a:p>
        </p:txBody>
      </p:sp>
      <p:sp>
        <p:nvSpPr>
          <p:cNvPr id="11" name="Rounded Rectangle 10"/>
          <p:cNvSpPr/>
          <p:nvPr/>
        </p:nvSpPr>
        <p:spPr bwMode="auto">
          <a:xfrm>
            <a:off x="359020" y="1563369"/>
            <a:ext cx="8414029" cy="652503"/>
          </a:xfrm>
          <a:prstGeom prst="roundRect">
            <a:avLst/>
          </a:prstGeom>
          <a:gradFill flip="none" rotWithShape="1">
            <a:gsLst>
              <a:gs pos="0">
                <a:srgbClr val="558ED5">
                  <a:lumMod val="75000"/>
                  <a:alpha val="11000"/>
                </a:srgbClr>
              </a:gs>
              <a:gs pos="80000">
                <a:srgbClr val="558ED5">
                  <a:alpha val="56000"/>
                </a:srgbClr>
              </a:gs>
              <a:gs pos="100000">
                <a:srgbClr val="558ED5">
                  <a:lumMod val="60000"/>
                  <a:lumOff val="40000"/>
                  <a:alpha val="51000"/>
                </a:srgbClr>
              </a:gs>
            </a:gsLst>
            <a:lin ang="13500000" scaled="0"/>
            <a:tileRect/>
          </a:gradFill>
          <a:ln w="12700">
            <a:solidFill>
              <a:schemeClr val="bg1">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7" rIns="91432" bIns="45717" rtlCol="0" anchor="ctr"/>
          <a:lstStyle/>
          <a:p>
            <a:pPr algn="ctr">
              <a:defRPr/>
            </a:pPr>
            <a:r>
              <a:rPr lang="en-US" sz="2000" b="1" dirty="0" smtClean="0">
                <a:latin typeface="Segoe UI" pitchFamily="34" charset="0"/>
                <a:cs typeface="Segoe UI" pitchFamily="34" charset="0"/>
              </a:rPr>
              <a:t>Government Solutions</a:t>
            </a:r>
          </a:p>
        </p:txBody>
      </p:sp>
      <p:sp>
        <p:nvSpPr>
          <p:cNvPr id="12" name="TextBox 11"/>
          <p:cNvSpPr txBox="1"/>
          <p:nvPr/>
        </p:nvSpPr>
        <p:spPr>
          <a:xfrm>
            <a:off x="283011" y="1121227"/>
            <a:ext cx="8784791" cy="400110"/>
          </a:xfrm>
          <a:prstGeom prst="rect">
            <a:avLst/>
          </a:prstGeom>
          <a:noFill/>
        </p:spPr>
        <p:txBody>
          <a:bodyPr wrap="square" lIns="91432" tIns="45717" rIns="91432" bIns="45717" rtlCol="0">
            <a:spAutoFit/>
          </a:bodyPr>
          <a:lstStyle/>
          <a:p>
            <a:r>
              <a:rPr lang="en-US" sz="2000" b="1" dirty="0" smtClean="0">
                <a:latin typeface="Segoe UI" pitchFamily="34" charset="0"/>
                <a:cs typeface="Segoe UI" pitchFamily="34" charset="0"/>
              </a:rPr>
              <a:t>Microsoft “Data Visualization” Concept and Architecture</a:t>
            </a:r>
            <a:endParaRPr lang="en-US" sz="2000" b="1" dirty="0">
              <a:latin typeface="Segoe UI" pitchFamily="34" charset="0"/>
              <a:cs typeface="Segoe UI" pitchFamily="34" charset="0"/>
            </a:endParaRPr>
          </a:p>
        </p:txBody>
      </p:sp>
      <p:sp>
        <p:nvSpPr>
          <p:cNvPr id="13" name="TextBox 12"/>
          <p:cNvSpPr txBox="1"/>
          <p:nvPr/>
        </p:nvSpPr>
        <p:spPr>
          <a:xfrm>
            <a:off x="685801" y="5896610"/>
            <a:ext cx="7726362" cy="656590"/>
          </a:xfrm>
          <a:prstGeom prst="rect">
            <a:avLst/>
          </a:prstGeom>
          <a:noFill/>
        </p:spPr>
        <p:txBody>
          <a:bodyPr wrap="square" lIns="91432" tIns="45717" rIns="91432" bIns="45717" rtlCol="0">
            <a:spAutoFit/>
          </a:bodyPr>
          <a:lstStyle/>
          <a:p>
            <a:pPr algn="ctr"/>
            <a:r>
              <a:rPr lang="en-US" b="1" dirty="0" smtClean="0">
                <a:latin typeface="Segoe UI" pitchFamily="34" charset="0"/>
                <a:cs typeface="Segoe UI" pitchFamily="34" charset="0"/>
              </a:rPr>
              <a:t>Vertical scenarios can plug seamlessly into the </a:t>
            </a:r>
            <a:br>
              <a:rPr lang="en-US" b="1" dirty="0" smtClean="0">
                <a:latin typeface="Segoe UI" pitchFamily="34" charset="0"/>
                <a:cs typeface="Segoe UI" pitchFamily="34" charset="0"/>
              </a:rPr>
            </a:br>
            <a:r>
              <a:rPr lang="en-US" b="1" dirty="0" smtClean="0">
                <a:latin typeface="Segoe UI" pitchFamily="34" charset="0"/>
                <a:cs typeface="Segoe UI" pitchFamily="34" charset="0"/>
              </a:rPr>
              <a:t>Microsoft SVP basic architecture.      </a:t>
            </a:r>
          </a:p>
        </p:txBody>
      </p:sp>
      <p:sp>
        <p:nvSpPr>
          <p:cNvPr id="18" name="Title 1"/>
          <p:cNvSpPr txBox="1">
            <a:spLocks/>
          </p:cNvSpPr>
          <p:nvPr/>
        </p:nvSpPr>
        <p:spPr>
          <a:xfrm>
            <a:off x="237507" y="199902"/>
            <a:ext cx="8382000" cy="830997"/>
          </a:xfrm>
          <a:prstGeom prst="rect">
            <a:avLst/>
          </a:prstGeom>
        </p:spPr>
        <p:txBody>
          <a:bodyPr lIns="91432" tIns="45717" rIns="91432" bIns="45717"/>
          <a:lstStyle/>
          <a:p>
            <a:pPr defTabSz="914290">
              <a:lnSpc>
                <a:spcPct val="90000"/>
              </a:lnSpc>
              <a:spcBef>
                <a:spcPct val="0"/>
              </a:spcBef>
              <a:defRPr/>
            </a:pPr>
            <a:endParaRPr lang="en-US" sz="4000" spc="-113" dirty="0">
              <a:ln w="3175">
                <a:noFill/>
              </a:ln>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28"/>
          <p:cNvGrpSpPr/>
          <p:nvPr/>
        </p:nvGrpSpPr>
        <p:grpSpPr>
          <a:xfrm>
            <a:off x="6745221" y="2282661"/>
            <a:ext cx="2017781" cy="2208954"/>
            <a:chOff x="6745219" y="2282659"/>
            <a:chExt cx="2017781" cy="2208954"/>
          </a:xfrm>
        </p:grpSpPr>
        <p:sp>
          <p:nvSpPr>
            <p:cNvPr id="16" name="Round Same Side Corner Rectangle 15"/>
            <p:cNvSpPr/>
            <p:nvPr/>
          </p:nvSpPr>
          <p:spPr bwMode="auto">
            <a:xfrm>
              <a:off x="6745219" y="2282659"/>
              <a:ext cx="2017781" cy="2208954"/>
            </a:xfrm>
            <a:prstGeom prst="round2SameRect">
              <a:avLst/>
            </a:prstGeom>
            <a:gradFill flip="none" rotWithShape="1">
              <a:gsLst>
                <a:gs pos="0">
                  <a:srgbClr val="B22E2E">
                    <a:alpha val="10980"/>
                  </a:srgbClr>
                </a:gs>
                <a:gs pos="80000">
                  <a:srgbClr val="D6546A">
                    <a:alpha val="55686"/>
                  </a:srgbClr>
                </a:gs>
                <a:gs pos="100000">
                  <a:srgbClr val="E898A9">
                    <a:alpha val="50980"/>
                  </a:srgbClr>
                </a:gs>
              </a:gsLst>
              <a:lin ang="13500000" scaled="0"/>
              <a:tileRect/>
            </a:gradFill>
            <a:ln w="12700">
              <a:solidFill>
                <a:srgbClr val="F3BBBB"/>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b"/>
            <a:lstStyle/>
            <a:p>
              <a:pPr algn="ctr">
                <a:defRPr/>
              </a:pPr>
              <a:r>
                <a:rPr lang="en-US" sz="1600" b="1" dirty="0" smtClean="0">
                  <a:latin typeface="Segoe UI" pitchFamily="34" charset="0"/>
                  <a:cs typeface="Segoe UI" pitchFamily="34" charset="0"/>
                </a:rPr>
                <a:t>Enterprise Project Management</a:t>
              </a:r>
            </a:p>
          </p:txBody>
        </p:sp>
        <p:pic>
          <p:nvPicPr>
            <p:cNvPr id="19" name="Picture 5" descr="C:\Documents and Settings\Pennie\My Documents\ACERDATA (D)\Pennie's documents\MS Image\Soft-edge_photos\FY06 MS Dynamics Photography\At Work\Dynamics work_Meeting_people discussion meeting office paper.png"/>
            <p:cNvPicPr>
              <a:picLocks noChangeAspect="1" noChangeArrowheads="1"/>
            </p:cNvPicPr>
            <p:nvPr/>
          </p:nvPicPr>
          <p:blipFill>
            <a:blip r:embed="rId4" cstate="print"/>
            <a:srcRect/>
            <a:stretch>
              <a:fillRect/>
            </a:stretch>
          </p:blipFill>
          <p:spPr bwMode="auto">
            <a:xfrm>
              <a:off x="6873955" y="2355850"/>
              <a:ext cx="1719072" cy="1143000"/>
            </a:xfrm>
            <a:prstGeom prst="roundRect">
              <a:avLst>
                <a:gd name="adj" fmla="val 18247"/>
              </a:avLst>
            </a:prstGeom>
            <a:solidFill>
              <a:srgbClr val="FFFFFF">
                <a:shade val="85000"/>
              </a:srgbClr>
            </a:solidFill>
            <a:ln>
              <a:noFill/>
            </a:ln>
            <a:effectLst>
              <a:reflection blurRad="12700" stA="38000" endPos="28000" dist="5000" dir="5400000" sy="-100000" algn="bl" rotWithShape="0"/>
            </a:effectLst>
          </p:spPr>
        </p:pic>
      </p:grpSp>
      <p:grpSp>
        <p:nvGrpSpPr>
          <p:cNvPr id="3" name="Group 26"/>
          <p:cNvGrpSpPr/>
          <p:nvPr/>
        </p:nvGrpSpPr>
        <p:grpSpPr>
          <a:xfrm>
            <a:off x="2502408" y="2282661"/>
            <a:ext cx="2017781" cy="2208954"/>
            <a:chOff x="2502406" y="2282659"/>
            <a:chExt cx="2017781" cy="2208954"/>
          </a:xfrm>
        </p:grpSpPr>
        <p:sp>
          <p:nvSpPr>
            <p:cNvPr id="15" name="Round Same Side Corner Rectangle 14"/>
            <p:cNvSpPr/>
            <p:nvPr/>
          </p:nvSpPr>
          <p:spPr bwMode="auto">
            <a:xfrm>
              <a:off x="2502406" y="2282659"/>
              <a:ext cx="2017781" cy="2208954"/>
            </a:xfrm>
            <a:prstGeom prst="round2SameRect">
              <a:avLst/>
            </a:prstGeom>
            <a:gradFill flip="none" rotWithShape="1">
              <a:gsLst>
                <a:gs pos="0">
                  <a:srgbClr val="BE642C">
                    <a:alpha val="12000"/>
                  </a:srgbClr>
                </a:gs>
                <a:gs pos="80000">
                  <a:srgbClr val="FF9900">
                    <a:alpha val="55686"/>
                  </a:srgbClr>
                </a:gs>
                <a:gs pos="100000">
                  <a:srgbClr val="FDC451">
                    <a:alpha val="50980"/>
                  </a:srgbClr>
                </a:gs>
              </a:gsLst>
              <a:lin ang="13500000" scaled="0"/>
              <a:tileRect/>
            </a:gradFill>
            <a:ln w="12700">
              <a:solidFill>
                <a:srgbClr val="FFC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b"/>
            <a:lstStyle/>
            <a:p>
              <a:pPr algn="ctr">
                <a:defRPr/>
              </a:pPr>
              <a:r>
                <a:rPr lang="en-US" sz="1600" b="1" dirty="0" smtClean="0">
                  <a:latin typeface="Segoe UI" pitchFamily="34" charset="0"/>
                  <a:cs typeface="Segoe UI" pitchFamily="34" charset="0"/>
                </a:rPr>
                <a:t>Work Flow &amp; Business Process</a:t>
              </a:r>
            </a:p>
          </p:txBody>
        </p:sp>
        <p:pic>
          <p:nvPicPr>
            <p:cNvPr id="21" name="Picture 8" descr="C:\Documents and Settings\Pennie\My Documents\ACERDATA (D)\Pennie's documents\MS Image\Soft-edge_photos\FY06 MS Dynamics Photography\At Work\Dynamics work_Gray-Darryl_men sitting laptop intense working repair shop.png"/>
            <p:cNvPicPr>
              <a:picLocks noChangeAspect="1" noChangeArrowheads="1"/>
            </p:cNvPicPr>
            <p:nvPr/>
          </p:nvPicPr>
          <p:blipFill>
            <a:blip r:embed="rId5" cstate="print"/>
            <a:srcRect/>
            <a:stretch>
              <a:fillRect/>
            </a:stretch>
          </p:blipFill>
          <p:spPr bwMode="auto">
            <a:xfrm>
              <a:off x="2673146" y="2355850"/>
              <a:ext cx="1691968" cy="1168400"/>
            </a:xfrm>
            <a:prstGeom prst="roundRect">
              <a:avLst>
                <a:gd name="adj" fmla="val 18247"/>
              </a:avLst>
            </a:prstGeom>
          </p:spPr>
        </p:pic>
      </p:grpSp>
      <p:grpSp>
        <p:nvGrpSpPr>
          <p:cNvPr id="4" name="Group 25"/>
          <p:cNvGrpSpPr/>
          <p:nvPr/>
        </p:nvGrpSpPr>
        <p:grpSpPr>
          <a:xfrm>
            <a:off x="381002" y="2282661"/>
            <a:ext cx="2017781" cy="2208954"/>
            <a:chOff x="381000" y="2282659"/>
            <a:chExt cx="2017781" cy="2208954"/>
          </a:xfrm>
        </p:grpSpPr>
        <p:sp>
          <p:nvSpPr>
            <p:cNvPr id="8" name="Round Same Side Corner Rectangle 7"/>
            <p:cNvSpPr/>
            <p:nvPr/>
          </p:nvSpPr>
          <p:spPr bwMode="auto">
            <a:xfrm>
              <a:off x="381000" y="2282659"/>
              <a:ext cx="2017781" cy="2208954"/>
            </a:xfrm>
            <a:prstGeom prst="round2SameRect">
              <a:avLst/>
            </a:prstGeom>
            <a:gradFill flip="none" rotWithShape="1">
              <a:gsLst>
                <a:gs pos="0">
                  <a:srgbClr val="2BA743">
                    <a:alpha val="10980"/>
                  </a:srgbClr>
                </a:gs>
                <a:gs pos="80000">
                  <a:srgbClr val="29CD31">
                    <a:alpha val="55686"/>
                  </a:srgbClr>
                </a:gs>
                <a:gs pos="100000">
                  <a:srgbClr val="98E8A0">
                    <a:alpha val="50980"/>
                  </a:srgbClr>
                </a:gs>
              </a:gsLst>
              <a:lin ang="13500000" scaled="0"/>
              <a:tileRect/>
            </a:gradFill>
            <a:ln w="12700">
              <a:solidFill>
                <a:schemeClr val="accent4">
                  <a:lumMod val="60000"/>
                  <a:lumOff val="4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b"/>
            <a:lstStyle/>
            <a:p>
              <a:pPr algn="ctr">
                <a:defRPr/>
              </a:pPr>
              <a:r>
                <a:rPr lang="en-US" sz="1600" b="1" dirty="0" smtClean="0">
                  <a:latin typeface="Segoe UI" pitchFamily="34" charset="0"/>
                  <a:cs typeface="Segoe UI" pitchFamily="34" charset="0"/>
                </a:rPr>
                <a:t>Business Intelligence &amp;</a:t>
              </a:r>
            </a:p>
            <a:p>
              <a:pPr algn="ctr">
                <a:defRPr/>
              </a:pPr>
              <a:r>
                <a:rPr lang="en-US" sz="1600" b="1" dirty="0" smtClean="0">
                  <a:latin typeface="Segoe UI" pitchFamily="34" charset="0"/>
                  <a:cs typeface="Segoe UI" pitchFamily="34" charset="0"/>
                </a:rPr>
                <a:t>Analysis</a:t>
              </a:r>
            </a:p>
          </p:txBody>
        </p:sp>
        <p:pic>
          <p:nvPicPr>
            <p:cNvPr id="24" name="Picture 3">
              <a:hlinkClick r:id="" action="ppaction://noaction"/>
            </p:cNvPr>
            <p:cNvPicPr>
              <a:picLocks noChangeAspect="1" noChangeArrowheads="1"/>
            </p:cNvPicPr>
            <p:nvPr/>
          </p:nvPicPr>
          <p:blipFill>
            <a:blip r:embed="rId6" cstate="print"/>
            <a:srcRect/>
            <a:stretch>
              <a:fillRect/>
            </a:stretch>
          </p:blipFill>
          <p:spPr bwMode="auto">
            <a:xfrm>
              <a:off x="605417" y="2375808"/>
              <a:ext cx="1394205" cy="10456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68" descr="Group_HiR-Man copy"/>
            <p:cNvPicPr>
              <a:picLocks noChangeAspect="1" noChangeArrowheads="1"/>
            </p:cNvPicPr>
            <p:nvPr>
              <p:custDataLst>
                <p:tags r:id="rId1"/>
              </p:custDataLst>
            </p:nvPr>
          </p:nvPicPr>
          <p:blipFill>
            <a:blip r:embed="rId7" cstate="print"/>
            <a:srcRect/>
            <a:stretch>
              <a:fillRect/>
            </a:stretch>
          </p:blipFill>
          <p:spPr bwMode="auto">
            <a:xfrm>
              <a:off x="1939173" y="2584598"/>
              <a:ext cx="315669" cy="917478"/>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grpSp>
      <p:grpSp>
        <p:nvGrpSpPr>
          <p:cNvPr id="6" name="Group 27"/>
          <p:cNvGrpSpPr/>
          <p:nvPr/>
        </p:nvGrpSpPr>
        <p:grpSpPr>
          <a:xfrm>
            <a:off x="4599922" y="2256741"/>
            <a:ext cx="2052760" cy="2231283"/>
            <a:chOff x="4623812" y="2282658"/>
            <a:chExt cx="2052760" cy="2231283"/>
          </a:xfrm>
        </p:grpSpPr>
        <p:sp>
          <p:nvSpPr>
            <p:cNvPr id="17" name="Round Same Side Corner Rectangle 16"/>
            <p:cNvSpPr/>
            <p:nvPr/>
          </p:nvSpPr>
          <p:spPr bwMode="auto">
            <a:xfrm>
              <a:off x="4623812" y="2282658"/>
              <a:ext cx="2052760" cy="2231283"/>
            </a:xfrm>
            <a:prstGeom prst="round2SameRect">
              <a:avLst/>
            </a:prstGeom>
            <a:gradFill flip="none" rotWithShape="1">
              <a:gsLst>
                <a:gs pos="0">
                  <a:srgbClr val="3B2AB6">
                    <a:alpha val="10980"/>
                  </a:srgbClr>
                </a:gs>
                <a:gs pos="80000">
                  <a:srgbClr val="6252D8">
                    <a:alpha val="55686"/>
                  </a:srgbClr>
                </a:gs>
                <a:gs pos="100000">
                  <a:srgbClr val="B894EC">
                    <a:alpha val="50980"/>
                  </a:srgbClr>
                </a:gs>
              </a:gsLst>
              <a:lin ang="13500000" scaled="0"/>
              <a:tileRect/>
            </a:gradFill>
            <a:ln w="12700">
              <a:solidFill>
                <a:schemeClr val="bg1">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b"/>
            <a:lstStyle/>
            <a:p>
              <a:pPr algn="ctr">
                <a:defRPr/>
              </a:pPr>
              <a:r>
                <a:rPr lang="en-US" sz="1600" b="1" dirty="0" smtClean="0">
                  <a:latin typeface="Segoe UI" pitchFamily="34" charset="0"/>
                  <a:cs typeface="Segoe UI" pitchFamily="34" charset="0"/>
                </a:rPr>
                <a:t>Systems Management &amp;</a:t>
              </a:r>
            </a:p>
            <a:p>
              <a:pPr algn="ctr">
                <a:defRPr/>
              </a:pPr>
              <a:r>
                <a:rPr lang="en-US" sz="1600" b="1" dirty="0" smtClean="0">
                  <a:latin typeface="Segoe UI" pitchFamily="34" charset="0"/>
                  <a:cs typeface="Segoe UI" pitchFamily="34" charset="0"/>
                </a:rPr>
                <a:t>Virtualization</a:t>
              </a:r>
            </a:p>
          </p:txBody>
        </p:sp>
        <p:pic>
          <p:nvPicPr>
            <p:cNvPr id="22" name="Picture 2" descr="C:\Users\jona\Documents\Photos\42-15935581.jpg"/>
            <p:cNvPicPr>
              <a:picLocks noChangeAspect="1" noChangeArrowheads="1"/>
            </p:cNvPicPr>
            <p:nvPr/>
          </p:nvPicPr>
          <p:blipFill>
            <a:blip r:embed="rId8" cstate="print"/>
            <a:srcRect/>
            <a:stretch>
              <a:fillRect/>
            </a:stretch>
          </p:blipFill>
          <p:spPr bwMode="auto">
            <a:xfrm>
              <a:off x="4775175" y="2355850"/>
              <a:ext cx="1717183" cy="1143000"/>
            </a:xfrm>
            <a:prstGeom prst="round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1000"/>
                                        <p:tgtEl>
                                          <p:spTgt spid="3"/>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1000"/>
                                        <p:tgtEl>
                                          <p:spTgt spid="6"/>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590931"/>
          </a:xfrm>
        </p:spPr>
        <p:txBody>
          <a:bodyPr/>
          <a:lstStyle/>
          <a:p>
            <a:pPr defTabSz="914363" fontAlgn="auto">
              <a:spcAft>
                <a:spcPts val="0"/>
              </a:spcAft>
              <a:defRPr/>
            </a:pPr>
            <a:r>
              <a:rPr lang="en-US" sz="3600" dirty="0"/>
              <a:t>Microsoft Single View Platform </a:t>
            </a:r>
            <a:endParaRPr sz="3600" b="1" i="1" dirty="0"/>
          </a:p>
        </p:txBody>
      </p:sp>
      <p:sp>
        <p:nvSpPr>
          <p:cNvPr id="10243" name="Content Placeholder 2"/>
          <p:cNvSpPr>
            <a:spLocks noGrp="1"/>
          </p:cNvSpPr>
          <p:nvPr>
            <p:ph idx="1"/>
          </p:nvPr>
        </p:nvSpPr>
        <p:spPr>
          <a:xfrm>
            <a:off x="395946" y="1150448"/>
            <a:ext cx="8705850" cy="4708981"/>
          </a:xfrm>
        </p:spPr>
        <p:txBody>
          <a:bodyPr/>
          <a:lstStyle/>
          <a:p>
            <a:pPr eaLnBrk="1" hangingPunct="1"/>
            <a:r>
              <a:rPr lang="en-US" sz="2200" dirty="0" smtClean="0"/>
              <a:t>Open architecture based on industry standards</a:t>
            </a:r>
          </a:p>
          <a:p>
            <a:pPr lvl="1" eaLnBrk="1" hangingPunct="1"/>
            <a:r>
              <a:rPr lang="en-US" sz="1800" dirty="0" smtClean="0"/>
              <a:t>Integrates seamlessly into existing desktop and server infrastructure</a:t>
            </a:r>
          </a:p>
          <a:p>
            <a:pPr eaLnBrk="1" hangingPunct="1"/>
            <a:r>
              <a:rPr lang="en-US" sz="2200" dirty="0" smtClean="0"/>
              <a:t>User-friendly interface</a:t>
            </a:r>
          </a:p>
          <a:p>
            <a:pPr eaLnBrk="1" hangingPunct="1"/>
            <a:r>
              <a:rPr lang="en-US" sz="2200" dirty="0" smtClean="0"/>
              <a:t>Can be configured to meet government requirements for security and continuity of operations</a:t>
            </a:r>
          </a:p>
          <a:p>
            <a:pPr eaLnBrk="1" hangingPunct="1"/>
            <a:r>
              <a:rPr lang="en-US" sz="2200" dirty="0" smtClean="0"/>
              <a:t>Operates in limited bandwidth environments</a:t>
            </a:r>
          </a:p>
          <a:p>
            <a:pPr eaLnBrk="1" hangingPunct="1"/>
            <a:r>
              <a:rPr lang="en-US" sz="2200" dirty="0" smtClean="0"/>
              <a:t>Interoperable</a:t>
            </a:r>
          </a:p>
          <a:p>
            <a:pPr lvl="1" eaLnBrk="1" hangingPunct="1"/>
            <a:r>
              <a:rPr lang="en-US" sz="1800" dirty="0" smtClean="0"/>
              <a:t>Integrates multiple GIS data sources, legacy systems, and current government capabilities</a:t>
            </a:r>
          </a:p>
          <a:p>
            <a:pPr eaLnBrk="1" hangingPunct="1"/>
            <a:r>
              <a:rPr lang="en-US" sz="2200" dirty="0" smtClean="0"/>
              <a:t>Based on commercial off-the-shelf technology</a:t>
            </a:r>
          </a:p>
          <a:p>
            <a:pPr eaLnBrk="1" hangingPunct="1"/>
            <a:r>
              <a:rPr lang="en-US" sz="2200" dirty="0" smtClean="0"/>
              <a:t>Quick turnaround time to build and deploy</a:t>
            </a:r>
          </a:p>
          <a:p>
            <a:pPr eaLnBrk="1" hangingPunct="1"/>
            <a:endParaRPr lang="en-US" dirty="0" smtClean="0">
              <a:solidFill>
                <a:schemeClr val="bg2"/>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4" y="2973637"/>
            <a:ext cx="8469086" cy="757130"/>
          </a:xfrm>
        </p:spPr>
        <p:txBody>
          <a:bodyPr/>
          <a:lstStyle/>
          <a:p>
            <a:pPr lvl="0"/>
            <a:r>
              <a:rPr sz="4800" b="1" smtClean="0"/>
              <a:t>Solutions for Transparency</a:t>
            </a:r>
            <a:endParaRPr lang="en-US" sz="4800" b="1" dirty="0"/>
          </a:p>
        </p:txBody>
      </p:sp>
      <p:pic>
        <p:nvPicPr>
          <p:cNvPr id="5" name="Picture 4" descr="bannerG.jpg"/>
          <p:cNvPicPr>
            <a:picLocks noChangeAspect="1"/>
          </p:cNvPicPr>
          <p:nvPr/>
        </p:nvPicPr>
        <p:blipFill>
          <a:blip r:embed="rId3" cstate="email"/>
          <a:stretch>
            <a:fillRect/>
          </a:stretch>
        </p:blipFill>
        <p:spPr>
          <a:xfrm>
            <a:off x="152400" y="381000"/>
            <a:ext cx="7277100" cy="1524000"/>
          </a:xfrm>
          <a:prstGeom prst="rect">
            <a:avLst/>
          </a:prstGeom>
        </p:spPr>
      </p:pic>
      <p:sp>
        <p:nvSpPr>
          <p:cNvPr id="4" name="Subtitle 4"/>
          <p:cNvSpPr txBox="1">
            <a:spLocks/>
          </p:cNvSpPr>
          <p:nvPr/>
        </p:nvSpPr>
        <p:spPr bwMode="auto">
          <a:xfrm>
            <a:off x="685800" y="4191000"/>
            <a:ext cx="8077200" cy="24929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Josh Rice</a:t>
            </a:r>
          </a:p>
          <a:p>
            <a:pPr marL="447675" indent="-447675" fontAlgn="base">
              <a:lnSpc>
                <a:spcPct val="90000"/>
              </a:lnSpc>
              <a:spcBef>
                <a:spcPct val="30000"/>
              </a:spcBef>
              <a:spcAft>
                <a:spcPct val="0"/>
              </a:spcAft>
              <a:buClr>
                <a:schemeClr val="tx2"/>
              </a:buClr>
              <a:defRPr/>
            </a:pPr>
            <a:r>
              <a:rPr lang="en-US" sz="2000" dirty="0" smtClean="0"/>
              <a:t>Microsoft US Public Sector</a:t>
            </a:r>
          </a:p>
          <a:p>
            <a:pPr marL="447675" indent="-447675" fontAlgn="base">
              <a:lnSpc>
                <a:spcPct val="90000"/>
              </a:lnSpc>
              <a:spcBef>
                <a:spcPct val="30000"/>
              </a:spcBef>
              <a:spcAft>
                <a:spcPct val="0"/>
              </a:spcAft>
              <a:buClr>
                <a:schemeClr val="tx2"/>
              </a:buClr>
              <a:defRPr/>
            </a:pPr>
            <a:r>
              <a:rPr lang="en-US" sz="2000" dirty="0" smtClean="0"/>
              <a:t>Director of Incubation Sales</a:t>
            </a:r>
          </a:p>
          <a:p>
            <a:pPr marL="447675" marR="0" lvl="0" indent="-447675" algn="l" defTabSz="914400" rtl="0" eaLnBrk="1" fontAlgn="base" latinLnBrk="0" hangingPunct="1">
              <a:lnSpc>
                <a:spcPct val="90000"/>
              </a:lnSpc>
              <a:spcBef>
                <a:spcPct val="30000"/>
              </a:spcBef>
              <a:spcAft>
                <a:spcPct val="0"/>
              </a:spcAft>
              <a:buClr>
                <a:schemeClr val="tx2"/>
              </a:buClr>
              <a:buSzTx/>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a:r>
            <a:br>
              <a:rPr kumimoji="0" lang="en-US" sz="2000" b="0" i="0" u="none" strike="noStrike" kern="0" cap="none" spc="0" normalizeH="0" baseline="0" noProof="0" dirty="0" smtClean="0">
                <a:ln>
                  <a:noFill/>
                </a:ln>
                <a:solidFill>
                  <a:schemeClr val="tx1"/>
                </a:solidFill>
                <a:effectLst/>
                <a:uLnTx/>
                <a:uFillTx/>
                <a:latin typeface="+mn-lt"/>
                <a:ea typeface="+mn-ea"/>
                <a:cs typeface="+mn-cs"/>
              </a:rPr>
            </a:b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447675" marR="0" lvl="0" indent="-447675" algn="l" defTabSz="914400" rtl="0" eaLnBrk="1" fontAlgn="base" latinLnBrk="0" hangingPunct="1">
              <a:lnSpc>
                <a:spcPct val="90000"/>
              </a:lnSpc>
              <a:spcBef>
                <a:spcPct val="30000"/>
              </a:spcBef>
              <a:spcAft>
                <a:spcPct val="0"/>
              </a:spcAft>
              <a:buClr>
                <a:schemeClr val="tx2"/>
              </a:buClr>
              <a:buSzTx/>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447675" marR="0" lvl="0" indent="-447675" algn="l" defTabSz="914400" rtl="0" eaLnBrk="1" fontAlgn="base" latinLnBrk="0" hangingPunct="1">
              <a:lnSpc>
                <a:spcPct val="90000"/>
              </a:lnSpc>
              <a:spcBef>
                <a:spcPct val="30000"/>
              </a:spcBef>
              <a:spcAft>
                <a:spcPct val="0"/>
              </a:spcAft>
              <a:buClr>
                <a:schemeClr val="tx2"/>
              </a:buClr>
              <a:buSzTx/>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Stimulus 360 Overview</a:t>
            </a:r>
            <a:endParaRPr lang="en-US" dirty="0"/>
          </a:p>
        </p:txBody>
      </p:sp>
      <p:sp>
        <p:nvSpPr>
          <p:cNvPr id="3" name="Text Placeholder 2"/>
          <p:cNvSpPr>
            <a:spLocks noGrp="1"/>
          </p:cNvSpPr>
          <p:nvPr>
            <p:ph type="body" sz="quarter" idx="4294967295"/>
          </p:nvPr>
        </p:nvSpPr>
        <p:spPr>
          <a:xfrm>
            <a:off x="384148" y="1420813"/>
            <a:ext cx="8382000" cy="1495794"/>
          </a:xfrm>
          <a:prstGeom prst="rect">
            <a:avLst/>
          </a:prstGeom>
        </p:spPr>
        <p:txBody>
          <a:bodyPr/>
          <a:lstStyle/>
          <a:p>
            <a:pPr marL="0" lvl="0">
              <a:buSzPct val="90000"/>
              <a:buNone/>
              <a:defRPr/>
            </a:pPr>
            <a:r>
              <a:rPr lang="en-US" sz="2400" spc="-150" dirty="0" smtClean="0">
                <a:ln w="3175">
                  <a:noFill/>
                </a:ln>
                <a:solidFill>
                  <a:schemeClr val="tx1"/>
                </a:solidFill>
                <a:effectLst>
                  <a:outerShdw blurRad="50800" dist="38100" dir="2700000" algn="tl" rotWithShape="0">
                    <a:prstClr val="black">
                      <a:alpha val="40000"/>
                    </a:prstClr>
                  </a:outerShdw>
                </a:effectLst>
                <a:latin typeface="Segoe" pitchFamily="34" charset="0"/>
                <a:cs typeface="Arial" charset="0"/>
              </a:rPr>
              <a:t>The Microsoft Stimulus360 solution will enable government organizations to quickly mobilize and manage, track and report information on economic stimulus programs</a:t>
            </a:r>
          </a:p>
        </p:txBody>
      </p:sp>
      <p:grpSp>
        <p:nvGrpSpPr>
          <p:cNvPr id="4" name="Group 4"/>
          <p:cNvGrpSpPr/>
          <p:nvPr/>
        </p:nvGrpSpPr>
        <p:grpSpPr>
          <a:xfrm>
            <a:off x="3428702" y="3124200"/>
            <a:ext cx="2515255" cy="3276600"/>
            <a:chOff x="7085012" y="1295400"/>
            <a:chExt cx="3760787" cy="3760787"/>
          </a:xfrm>
        </p:grpSpPr>
        <p:sp>
          <p:nvSpPr>
            <p:cNvPr id="8" name="Oval 7"/>
            <p:cNvSpPr/>
            <p:nvPr/>
          </p:nvSpPr>
          <p:spPr bwMode="auto">
            <a:xfrm>
              <a:off x="7085012" y="1295400"/>
              <a:ext cx="3760787" cy="3760787"/>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7" name="Rectangle 6"/>
            <p:cNvSpPr/>
            <p:nvPr/>
          </p:nvSpPr>
          <p:spPr>
            <a:xfrm>
              <a:off x="7397209" y="1790700"/>
              <a:ext cx="3136392" cy="2971800"/>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r>
                <a:rPr lang="en-US" sz="27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rPr>
                <a:t>Transparency &amp; Accountability</a:t>
              </a:r>
            </a:p>
          </p:txBody>
        </p:sp>
      </p:grpSp>
      <p:grpSp>
        <p:nvGrpSpPr>
          <p:cNvPr id="5" name="Group 9"/>
          <p:cNvGrpSpPr/>
          <p:nvPr/>
        </p:nvGrpSpPr>
        <p:grpSpPr>
          <a:xfrm>
            <a:off x="513293" y="3048000"/>
            <a:ext cx="2515255" cy="3276600"/>
            <a:chOff x="1751012" y="1295400"/>
            <a:chExt cx="3760787" cy="3760787"/>
          </a:xfrm>
        </p:grpSpPr>
        <p:sp>
          <p:nvSpPr>
            <p:cNvPr id="13" name="Oval 12"/>
            <p:cNvSpPr/>
            <p:nvPr/>
          </p:nvSpPr>
          <p:spPr bwMode="auto">
            <a:xfrm>
              <a:off x="1751012" y="1295400"/>
              <a:ext cx="3760787" cy="3760787"/>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2" name="Rectangle 11"/>
            <p:cNvSpPr/>
            <p:nvPr/>
          </p:nvSpPr>
          <p:spPr>
            <a:xfrm>
              <a:off x="2064469" y="1790700"/>
              <a:ext cx="3133873" cy="2971800"/>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r>
                <a:rPr lang="en-US" sz="28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rPr>
                <a:t>Funds Management</a:t>
              </a:r>
            </a:p>
          </p:txBody>
        </p:sp>
      </p:grpSp>
      <p:grpSp>
        <p:nvGrpSpPr>
          <p:cNvPr id="6" name="Group 14"/>
          <p:cNvGrpSpPr/>
          <p:nvPr/>
        </p:nvGrpSpPr>
        <p:grpSpPr>
          <a:xfrm>
            <a:off x="6401276" y="3152362"/>
            <a:ext cx="2515256" cy="3276600"/>
            <a:chOff x="8304212" y="1780762"/>
            <a:chExt cx="3352801" cy="3276600"/>
          </a:xfrm>
        </p:grpSpPr>
        <p:sp>
          <p:nvSpPr>
            <p:cNvPr id="16" name="Oval 15"/>
            <p:cNvSpPr/>
            <p:nvPr/>
          </p:nvSpPr>
          <p:spPr bwMode="auto">
            <a:xfrm>
              <a:off x="8304212" y="1780762"/>
              <a:ext cx="3352801" cy="3276600"/>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8" name="Rectangle 17"/>
            <p:cNvSpPr/>
            <p:nvPr/>
          </p:nvSpPr>
          <p:spPr>
            <a:xfrm>
              <a:off x="8582540" y="2184132"/>
              <a:ext cx="2796142" cy="2589192"/>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r>
                <a:rPr lang="en-US" sz="28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rPr>
                <a:t>Job Creation &amp; Sustainability</a:t>
              </a:r>
            </a:p>
          </p:txBody>
        </p:sp>
      </p:grpSp>
      <p:pic>
        <p:nvPicPr>
          <p:cNvPr id="19" name="Picture 18" descr="Search Documents.png"/>
          <p:cNvPicPr>
            <a:picLocks noChangeAspect="1"/>
          </p:cNvPicPr>
          <p:nvPr/>
        </p:nvPicPr>
        <p:blipFill>
          <a:blip r:embed="rId2" cstate="email"/>
          <a:stretch>
            <a:fillRect/>
          </a:stretch>
        </p:blipFill>
        <p:spPr>
          <a:xfrm>
            <a:off x="856282" y="3581400"/>
            <a:ext cx="1867287" cy="1981200"/>
          </a:xfrm>
          <a:prstGeom prst="rect">
            <a:avLst/>
          </a:prstGeom>
          <a:noFill/>
          <a:ln>
            <a:noFill/>
          </a:ln>
        </p:spPr>
      </p:pic>
      <p:pic>
        <p:nvPicPr>
          <p:cNvPr id="20" name="Picture 19" descr="grow_change.png"/>
          <p:cNvPicPr>
            <a:picLocks noChangeAspect="1"/>
          </p:cNvPicPr>
          <p:nvPr/>
        </p:nvPicPr>
        <p:blipFill>
          <a:blip r:embed="rId3" cstate="email"/>
          <a:stretch>
            <a:fillRect/>
          </a:stretch>
        </p:blipFill>
        <p:spPr>
          <a:xfrm>
            <a:off x="3943186" y="3657600"/>
            <a:ext cx="1714947" cy="2057400"/>
          </a:xfrm>
          <a:prstGeom prst="rect">
            <a:avLst/>
          </a:prstGeom>
          <a:noFill/>
          <a:ln>
            <a:noFill/>
          </a:ln>
        </p:spPr>
      </p:pic>
      <p:pic>
        <p:nvPicPr>
          <p:cNvPr id="21" name="Picture 20" descr="SharedTask.png"/>
          <p:cNvPicPr>
            <a:picLocks noChangeAspect="1"/>
          </p:cNvPicPr>
          <p:nvPr/>
        </p:nvPicPr>
        <p:blipFill>
          <a:blip r:embed="rId4" cstate="email"/>
          <a:stretch>
            <a:fillRect/>
          </a:stretch>
        </p:blipFill>
        <p:spPr>
          <a:xfrm>
            <a:off x="6972925" y="3733800"/>
            <a:ext cx="1486287" cy="16764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par>
                                <p:cTn id="23" presetID="10" presetClass="entr" presetSubtype="0" fill="hold" nodeType="with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nodeType="withEffect">
                                  <p:stCondLst>
                                    <p:cond delay="2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646331"/>
          </a:xfrm>
        </p:spPr>
        <p:txBody>
          <a:bodyPr/>
          <a:lstStyle/>
          <a:p>
            <a:r>
              <a:rPr sz="4000" smtClean="0"/>
              <a:t>Stimulus360 Overview </a:t>
            </a:r>
            <a:r>
              <a:rPr lang="en-US" sz="4000" dirty="0" smtClean="0"/>
              <a:t>–</a:t>
            </a:r>
            <a:r>
              <a:rPr sz="4000" smtClean="0"/>
              <a:t> continued</a:t>
            </a:r>
            <a:endParaRPr lang="en-US" sz="4000" dirty="0"/>
          </a:p>
        </p:txBody>
      </p:sp>
      <p:sp>
        <p:nvSpPr>
          <p:cNvPr id="3" name="Text Placeholder 2"/>
          <p:cNvSpPr>
            <a:spLocks noGrp="1"/>
          </p:cNvSpPr>
          <p:nvPr>
            <p:ph type="body" sz="quarter" idx="4294967295"/>
          </p:nvPr>
        </p:nvSpPr>
        <p:spPr>
          <a:xfrm>
            <a:off x="369983" y="1272450"/>
            <a:ext cx="8382000" cy="4524315"/>
          </a:xfrm>
          <a:prstGeom prst="rect">
            <a:avLst/>
          </a:prstGeom>
        </p:spPr>
        <p:txBody>
          <a:bodyPr/>
          <a:lstStyle/>
          <a:p>
            <a:r>
              <a:rPr lang="en-US" sz="2400" dirty="0" smtClean="0">
                <a:latin typeface="Segoe"/>
              </a:rPr>
              <a:t>Stimulus360 is a set of prebuilt templates and code designed to help recipients of economic stimulus funds track and manage those resources</a:t>
            </a:r>
          </a:p>
          <a:p>
            <a:r>
              <a:rPr lang="en-US" sz="2400" dirty="0" smtClean="0">
                <a:latin typeface="Segoe"/>
              </a:rPr>
              <a:t>Stimulu360 was built upon SVP platform as a specific Microsoft Solution aimed at helping government customers with the demands created by the ARRA process.</a:t>
            </a:r>
          </a:p>
          <a:p>
            <a:r>
              <a:rPr lang="en-US" sz="2400" dirty="0" smtClean="0">
                <a:latin typeface="Segoe"/>
              </a:rPr>
              <a:t>Stimulus360 will be provided to customers and partners at no cost</a:t>
            </a:r>
          </a:p>
          <a:p>
            <a:r>
              <a:rPr lang="en-US" sz="2400" dirty="0" smtClean="0">
                <a:latin typeface="Segoe"/>
              </a:rPr>
              <a:t>Stimulus360 can be customized to meet each customer’s individual needs</a:t>
            </a:r>
          </a:p>
          <a:p>
            <a:r>
              <a:rPr lang="en-US" sz="2400" dirty="0" smtClean="0">
                <a:latin typeface="Segoe"/>
              </a:rPr>
              <a:t>Stimulus360 was built as a solution </a:t>
            </a:r>
            <a:endParaRPr lang="en-US" sz="2400" dirty="0">
              <a:latin typeface="Segoe"/>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Users\joshuar.REDMOND\AppData\Local\Microsoft\Windows\Temporary Internet Files\Content.IE5\NB763ABV\MCj04326110000[1].png"/>
          <p:cNvPicPr>
            <a:picLocks noChangeAspect="1" noChangeArrowheads="1"/>
          </p:cNvPicPr>
          <p:nvPr/>
        </p:nvPicPr>
        <p:blipFill>
          <a:blip r:embed="rId2" cstate="print"/>
          <a:srcRect/>
          <a:stretch>
            <a:fillRect/>
          </a:stretch>
        </p:blipFill>
        <p:spPr bwMode="auto">
          <a:xfrm>
            <a:off x="341800" y="3200400"/>
            <a:ext cx="457319" cy="609600"/>
          </a:xfrm>
          <a:prstGeom prst="rect">
            <a:avLst/>
          </a:prstGeom>
          <a:noFill/>
        </p:spPr>
      </p:pic>
      <p:sp>
        <p:nvSpPr>
          <p:cNvPr id="2" name="Title 1"/>
          <p:cNvSpPr>
            <a:spLocks noGrp="1"/>
          </p:cNvSpPr>
          <p:nvPr>
            <p:ph type="title"/>
          </p:nvPr>
        </p:nvSpPr>
        <p:spPr>
          <a:xfrm>
            <a:off x="402265" y="228600"/>
            <a:ext cx="8382000" cy="646331"/>
          </a:xfrm>
        </p:spPr>
        <p:txBody>
          <a:bodyPr/>
          <a:lstStyle/>
          <a:p>
            <a:r>
              <a:rPr sz="4000" smtClean="0"/>
              <a:t>Solution Components - What is it built on?</a:t>
            </a:r>
            <a:endParaRPr lang="en-US" sz="4000" dirty="0"/>
          </a:p>
        </p:txBody>
      </p:sp>
      <p:grpSp>
        <p:nvGrpSpPr>
          <p:cNvPr id="3" name="Group 65"/>
          <p:cNvGrpSpPr/>
          <p:nvPr/>
        </p:nvGrpSpPr>
        <p:grpSpPr>
          <a:xfrm>
            <a:off x="4572000" y="5181600"/>
            <a:ext cx="3144069" cy="1143000"/>
            <a:chOff x="1370012" y="5334000"/>
            <a:chExt cx="4191000" cy="1143000"/>
          </a:xfrm>
        </p:grpSpPr>
        <p:sp>
          <p:nvSpPr>
            <p:cNvPr id="36" name="Rectangle 35"/>
            <p:cNvSpPr/>
            <p:nvPr/>
          </p:nvSpPr>
          <p:spPr bwMode="auto">
            <a:xfrm>
              <a:off x="1751012" y="5562600"/>
              <a:ext cx="3810000" cy="914400"/>
            </a:xfrm>
            <a:prstGeom prst="rect">
              <a:avLst/>
            </a:prstGeom>
            <a:gradFill>
              <a:gsLst>
                <a:gs pos="0">
                  <a:srgbClr val="F2B486"/>
                </a:gs>
                <a:gs pos="64999">
                  <a:srgbClr val="F0EBD5"/>
                </a:gs>
                <a:gs pos="100000">
                  <a:srgbClr val="D1C39F"/>
                </a:gs>
              </a:gsLst>
              <a:lin ang="16200000" scaled="0"/>
            </a:gradFill>
            <a:ln>
              <a:headEnd type="none" w="med" len="med"/>
              <a:tailEnd type="none" w="med" len="med"/>
            </a:ln>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sz="27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6" name="TextBox 15"/>
            <p:cNvSpPr txBox="1"/>
            <p:nvPr/>
          </p:nvSpPr>
          <p:spPr>
            <a:xfrm>
              <a:off x="1370012" y="5334000"/>
              <a:ext cx="1982519" cy="492420"/>
            </a:xfrm>
            <a:prstGeom prst="rect">
              <a:avLst/>
            </a:prstGeom>
          </p:spPr>
          <p:style>
            <a:lnRef idx="0">
              <a:schemeClr val="accent6"/>
            </a:lnRef>
            <a:fillRef idx="3">
              <a:schemeClr val="accent6"/>
            </a:fillRef>
            <a:effectRef idx="3">
              <a:schemeClr val="accent6"/>
            </a:effectRef>
            <a:fontRef idx="minor">
              <a:schemeClr val="lt1"/>
            </a:fontRef>
          </p:style>
          <p:txBody>
            <a:bodyPr wrap="square" lIns="121899" tIns="60949" rIns="121899" bIns="60949" rtlCol="0">
              <a:spAutoFit/>
            </a:bodyPr>
            <a:lstStyle/>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Program/Project</a:t>
              </a:r>
            </a:p>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Management</a:t>
              </a:r>
            </a:p>
          </p:txBody>
        </p:sp>
        <p:pic>
          <p:nvPicPr>
            <p:cNvPr id="90130" name="Picture 18" descr="http://www.awesometechhome.com/images/dynamics_web.jpg"/>
            <p:cNvPicPr>
              <a:picLocks noChangeAspect="1" noChangeArrowheads="1"/>
            </p:cNvPicPr>
            <p:nvPr/>
          </p:nvPicPr>
          <p:blipFill>
            <a:blip r:embed="rId3" cstate="print"/>
            <a:srcRect/>
            <a:stretch>
              <a:fillRect/>
            </a:stretch>
          </p:blipFill>
          <p:spPr bwMode="auto">
            <a:xfrm>
              <a:off x="3198812" y="5791200"/>
              <a:ext cx="2209800" cy="471884"/>
            </a:xfrm>
            <a:prstGeom prst="rect">
              <a:avLst/>
            </a:prstGeom>
            <a:noFill/>
          </p:spPr>
        </p:pic>
      </p:grpSp>
      <p:sp>
        <p:nvSpPr>
          <p:cNvPr id="11" name="Rectangle 10"/>
          <p:cNvSpPr/>
          <p:nvPr/>
        </p:nvSpPr>
        <p:spPr bwMode="auto">
          <a:xfrm>
            <a:off x="4857824" y="2743200"/>
            <a:ext cx="2858244" cy="2133600"/>
          </a:xfrm>
          <a:prstGeom prst="rect">
            <a:avLst/>
          </a:prstGeom>
          <a:gradFill>
            <a:gsLst>
              <a:gs pos="0">
                <a:srgbClr val="F2B486"/>
              </a:gs>
              <a:gs pos="64999">
                <a:srgbClr val="F0EBD5"/>
              </a:gs>
              <a:gs pos="100000">
                <a:srgbClr val="D1C39F"/>
              </a:gs>
            </a:gsLst>
            <a:lin ang="16200000" scaled="0"/>
          </a:gradFill>
          <a:ln>
            <a:headEnd type="none" w="med" len="med"/>
            <a:tailEnd type="none" w="med" len="med"/>
          </a:ln>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sz="27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32" name="Picture 6" descr="http://www.cmdsoft.ru/i/logo/sharepoint.png"/>
          <p:cNvPicPr>
            <a:picLocks noChangeAspect="1" noChangeArrowheads="1"/>
          </p:cNvPicPr>
          <p:nvPr/>
        </p:nvPicPr>
        <p:blipFill>
          <a:blip r:embed="rId4" cstate="print"/>
          <a:srcRect/>
          <a:stretch>
            <a:fillRect/>
          </a:stretch>
        </p:blipFill>
        <p:spPr bwMode="auto">
          <a:xfrm>
            <a:off x="5886792" y="2895600"/>
            <a:ext cx="1657782" cy="609600"/>
          </a:xfrm>
          <a:prstGeom prst="rect">
            <a:avLst/>
          </a:prstGeom>
          <a:noFill/>
        </p:spPr>
      </p:pic>
      <p:pic>
        <p:nvPicPr>
          <p:cNvPr id="33" name="Picture 16" descr="http://www.intellimaxsolutions.com/images/PPS.jpg"/>
          <p:cNvPicPr>
            <a:picLocks noChangeAspect="1" noChangeArrowheads="1"/>
          </p:cNvPicPr>
          <p:nvPr/>
        </p:nvPicPr>
        <p:blipFill>
          <a:blip r:embed="rId5" cstate="print"/>
          <a:srcRect/>
          <a:stretch>
            <a:fillRect/>
          </a:stretch>
        </p:blipFill>
        <p:spPr bwMode="auto">
          <a:xfrm>
            <a:off x="5886792" y="3581406"/>
            <a:ext cx="1657782" cy="619293"/>
          </a:xfrm>
          <a:prstGeom prst="rect">
            <a:avLst/>
          </a:prstGeom>
          <a:noFill/>
        </p:spPr>
      </p:pic>
      <p:sp>
        <p:nvSpPr>
          <p:cNvPr id="39" name="Rectangle 38"/>
          <p:cNvSpPr/>
          <p:nvPr/>
        </p:nvSpPr>
        <p:spPr bwMode="auto">
          <a:xfrm>
            <a:off x="1256436" y="2743200"/>
            <a:ext cx="2858244" cy="2133600"/>
          </a:xfrm>
          <a:prstGeom prst="rect">
            <a:avLst/>
          </a:prstGeom>
          <a:gradFill>
            <a:gsLst>
              <a:gs pos="0">
                <a:srgbClr val="F2B486"/>
              </a:gs>
              <a:gs pos="64999">
                <a:srgbClr val="F0EBD5"/>
              </a:gs>
              <a:gs pos="100000">
                <a:srgbClr val="D1C39F"/>
              </a:gs>
            </a:gsLst>
            <a:lin ang="16200000" scaled="0"/>
          </a:gradFill>
          <a:ln>
            <a:headEnd type="none" w="med" len="med"/>
            <a:tailEnd type="none" w="med" len="med"/>
          </a:ln>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sz="27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90142" name="Picture 30" descr="http://www.pacificgis.com/ms_ve_logo.jpg"/>
          <p:cNvPicPr>
            <a:picLocks noChangeAspect="1" noChangeArrowheads="1"/>
          </p:cNvPicPr>
          <p:nvPr/>
        </p:nvPicPr>
        <p:blipFill>
          <a:blip r:embed="rId6" cstate="print"/>
          <a:srcRect/>
          <a:stretch>
            <a:fillRect/>
          </a:stretch>
        </p:blipFill>
        <p:spPr bwMode="auto">
          <a:xfrm>
            <a:off x="2685558" y="4114800"/>
            <a:ext cx="1028968" cy="533400"/>
          </a:xfrm>
          <a:prstGeom prst="rect">
            <a:avLst/>
          </a:prstGeom>
          <a:noFill/>
        </p:spPr>
      </p:pic>
      <p:pic>
        <p:nvPicPr>
          <p:cNvPr id="45" name="Picture 7" descr="C:\Program Files\Microsoft Resource DVD Artwork\DVD_ART\Artwork_Imagery\HARDWARE_IMAGERY\Illustration - Misc Hardware\XML Icons\Internet cloud web.png"/>
          <p:cNvPicPr>
            <a:picLocks noChangeAspect="1" noChangeArrowheads="1"/>
          </p:cNvPicPr>
          <p:nvPr/>
        </p:nvPicPr>
        <p:blipFill>
          <a:blip r:embed="rId7" cstate="print"/>
          <a:srcRect/>
          <a:stretch>
            <a:fillRect/>
          </a:stretch>
        </p:blipFill>
        <p:spPr bwMode="auto">
          <a:xfrm>
            <a:off x="3657361" y="1524003"/>
            <a:ext cx="1657782" cy="761999"/>
          </a:xfrm>
          <a:prstGeom prst="rect">
            <a:avLst/>
          </a:prstGeom>
          <a:noFill/>
        </p:spPr>
      </p:pic>
      <p:cxnSp>
        <p:nvCxnSpPr>
          <p:cNvPr id="50" name="Straight Arrow Connector 49"/>
          <p:cNvCxnSpPr/>
          <p:nvPr/>
        </p:nvCxnSpPr>
        <p:spPr>
          <a:xfrm>
            <a:off x="4171845" y="3810000"/>
            <a:ext cx="628814" cy="1588"/>
          </a:xfrm>
          <a:prstGeom prst="straightConnector1">
            <a:avLst/>
          </a:prstGeom>
          <a:ln w="38100" cmpd="sng">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6200000" flipV="1">
            <a:off x="6296526" y="5057755"/>
            <a:ext cx="380997" cy="171495"/>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9" name="Curved Connector 58"/>
          <p:cNvCxnSpPr/>
          <p:nvPr/>
        </p:nvCxnSpPr>
        <p:spPr>
          <a:xfrm rot="5400000" flipH="1" flipV="1">
            <a:off x="2418858" y="5105373"/>
            <a:ext cx="533400" cy="228660"/>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72" name="Picture 7" descr="C:\Program Files\Microsoft Resource DVD Artwork\DVD_ART\Artwork_Imagery\HARDWARE_IMAGERY\Illustration - Misc Hardware\XML Icons\Internet cloud web.png"/>
          <p:cNvPicPr>
            <a:picLocks noChangeAspect="1" noChangeArrowheads="1"/>
          </p:cNvPicPr>
          <p:nvPr/>
        </p:nvPicPr>
        <p:blipFill>
          <a:blip r:embed="rId7" cstate="print"/>
          <a:srcRect/>
          <a:stretch>
            <a:fillRect/>
          </a:stretch>
        </p:blipFill>
        <p:spPr bwMode="auto">
          <a:xfrm>
            <a:off x="5715297" y="1524003"/>
            <a:ext cx="1657782" cy="761999"/>
          </a:xfrm>
          <a:prstGeom prst="rect">
            <a:avLst/>
          </a:prstGeom>
          <a:noFill/>
        </p:spPr>
      </p:pic>
      <p:pic>
        <p:nvPicPr>
          <p:cNvPr id="73" name="Picture 7" descr="C:\Program Files\Microsoft Resource DVD Artwork\DVD_ART\Artwork_Imagery\HARDWARE_IMAGERY\Illustration - Misc Hardware\XML Icons\Internet cloud web.png"/>
          <p:cNvPicPr>
            <a:picLocks noChangeAspect="1" noChangeArrowheads="1"/>
          </p:cNvPicPr>
          <p:nvPr/>
        </p:nvPicPr>
        <p:blipFill>
          <a:blip r:embed="rId7" cstate="print"/>
          <a:srcRect/>
          <a:stretch>
            <a:fillRect/>
          </a:stretch>
        </p:blipFill>
        <p:spPr bwMode="auto">
          <a:xfrm>
            <a:off x="1656590" y="1524003"/>
            <a:ext cx="1657782" cy="761999"/>
          </a:xfrm>
          <a:prstGeom prst="rect">
            <a:avLst/>
          </a:prstGeom>
          <a:noFill/>
        </p:spPr>
      </p:pic>
      <p:cxnSp>
        <p:nvCxnSpPr>
          <p:cNvPr id="74" name="Curved Connector 73"/>
          <p:cNvCxnSpPr/>
          <p:nvPr/>
        </p:nvCxnSpPr>
        <p:spPr>
          <a:xfrm flipV="1">
            <a:off x="1942416" y="2286000"/>
            <a:ext cx="342989" cy="381000"/>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6" name="Curved Connector 75"/>
          <p:cNvCxnSpPr/>
          <p:nvPr/>
        </p:nvCxnSpPr>
        <p:spPr>
          <a:xfrm flipV="1">
            <a:off x="3200042" y="2286000"/>
            <a:ext cx="1086133" cy="381000"/>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0" name="Curved Connector 79"/>
          <p:cNvCxnSpPr/>
          <p:nvPr/>
        </p:nvCxnSpPr>
        <p:spPr>
          <a:xfrm flipV="1">
            <a:off x="3943186" y="2286000"/>
            <a:ext cx="2172266" cy="457200"/>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90144" name="Picture 32" descr="http://alwaysnewmistakes.files.wordpress.com/2008/05/twitter_logo.jpg"/>
          <p:cNvPicPr>
            <a:picLocks noChangeAspect="1" noChangeArrowheads="1"/>
          </p:cNvPicPr>
          <p:nvPr/>
        </p:nvPicPr>
        <p:blipFill>
          <a:blip r:embed="rId8" cstate="print"/>
          <a:srcRect/>
          <a:stretch>
            <a:fillRect/>
          </a:stretch>
        </p:blipFill>
        <p:spPr bwMode="auto">
          <a:xfrm>
            <a:off x="6115452" y="1752600"/>
            <a:ext cx="857473" cy="420944"/>
          </a:xfrm>
          <a:prstGeom prst="rect">
            <a:avLst/>
          </a:prstGeom>
          <a:noFill/>
        </p:spPr>
      </p:pic>
      <p:pic>
        <p:nvPicPr>
          <p:cNvPr id="90146" name="Picture 34" descr="http://blog.searchenginewatch.com/blog/img/live%20search%20logo.jpg"/>
          <p:cNvPicPr>
            <a:picLocks noChangeAspect="1" noChangeArrowheads="1"/>
          </p:cNvPicPr>
          <p:nvPr/>
        </p:nvPicPr>
        <p:blipFill>
          <a:blip r:embed="rId9" cstate="print"/>
          <a:srcRect/>
          <a:stretch>
            <a:fillRect/>
          </a:stretch>
        </p:blipFill>
        <p:spPr bwMode="auto">
          <a:xfrm>
            <a:off x="4114681" y="1752600"/>
            <a:ext cx="857473" cy="377730"/>
          </a:xfrm>
          <a:prstGeom prst="rect">
            <a:avLst/>
          </a:prstGeom>
          <a:noFill/>
        </p:spPr>
      </p:pic>
      <p:pic>
        <p:nvPicPr>
          <p:cNvPr id="92" name="Picture 4" descr="D:\AA - Microsoft\Events DVD 34\DVD_ART34\Artwork_Imagery\Icons - Illustrations\_XML ICONS\user business user woman people person.png"/>
          <p:cNvPicPr>
            <a:picLocks noChangeAspect="1" noChangeArrowheads="1"/>
          </p:cNvPicPr>
          <p:nvPr/>
        </p:nvPicPr>
        <p:blipFill>
          <a:blip r:embed="rId10" cstate="print"/>
          <a:srcRect/>
          <a:stretch>
            <a:fillRect/>
          </a:stretch>
        </p:blipFill>
        <p:spPr bwMode="auto">
          <a:xfrm>
            <a:off x="8001893" y="4800600"/>
            <a:ext cx="282971" cy="382394"/>
          </a:xfrm>
          <a:prstGeom prst="rect">
            <a:avLst/>
          </a:prstGeom>
          <a:noFill/>
        </p:spPr>
      </p:pic>
      <p:pic>
        <p:nvPicPr>
          <p:cNvPr id="95" name="Picture 4" descr="D:\AA - Microsoft\Events DVD 34\DVD_ART34\Artwork_Imagery\Icons - Illustrations\_XML ICONS\user business user woman people person.png"/>
          <p:cNvPicPr>
            <a:picLocks noChangeAspect="1" noChangeArrowheads="1"/>
          </p:cNvPicPr>
          <p:nvPr/>
        </p:nvPicPr>
        <p:blipFill>
          <a:blip r:embed="rId10" cstate="print"/>
          <a:srcRect/>
          <a:stretch>
            <a:fillRect/>
          </a:stretch>
        </p:blipFill>
        <p:spPr bwMode="auto">
          <a:xfrm>
            <a:off x="4343341" y="838200"/>
            <a:ext cx="340136" cy="459644"/>
          </a:xfrm>
          <a:prstGeom prst="rect">
            <a:avLst/>
          </a:prstGeom>
          <a:noFill/>
        </p:spPr>
      </p:pic>
      <p:pic>
        <p:nvPicPr>
          <p:cNvPr id="97" name="Picture 3" descr="D:\AA - Microsoft\Events DVD 34\DVD_ART34\Artwork_Imagery\Icons - Illustrations\_XML ICONS\user business man people person.png"/>
          <p:cNvPicPr>
            <a:picLocks noChangeAspect="1" noChangeArrowheads="1"/>
          </p:cNvPicPr>
          <p:nvPr/>
        </p:nvPicPr>
        <p:blipFill>
          <a:blip r:embed="rId11" cstate="print"/>
          <a:srcRect/>
          <a:stretch>
            <a:fillRect/>
          </a:stretch>
        </p:blipFill>
        <p:spPr bwMode="auto">
          <a:xfrm>
            <a:off x="2113910" y="838202"/>
            <a:ext cx="305739" cy="406175"/>
          </a:xfrm>
          <a:prstGeom prst="rect">
            <a:avLst/>
          </a:prstGeom>
          <a:noFill/>
        </p:spPr>
      </p:pic>
      <p:pic>
        <p:nvPicPr>
          <p:cNvPr id="48" name="Picture 1"/>
          <p:cNvPicPr>
            <a:picLocks noChangeAspect="1" noChangeArrowheads="1"/>
          </p:cNvPicPr>
          <p:nvPr/>
        </p:nvPicPr>
        <p:blipFill>
          <a:blip r:embed="rId12" cstate="print"/>
          <a:srcRect/>
          <a:stretch>
            <a:fillRect/>
          </a:stretch>
        </p:blipFill>
        <p:spPr bwMode="auto">
          <a:xfrm>
            <a:off x="2113911" y="1600200"/>
            <a:ext cx="729492" cy="639112"/>
          </a:xfrm>
          <a:prstGeom prst="rect">
            <a:avLst/>
          </a:prstGeom>
          <a:noFill/>
          <a:ln w="9525">
            <a:noFill/>
            <a:miter lim="800000"/>
            <a:headEnd/>
            <a:tailEnd/>
          </a:ln>
          <a:effectLst/>
        </p:spPr>
      </p:pic>
      <p:pic>
        <p:nvPicPr>
          <p:cNvPr id="49" name="Picture 2"/>
          <p:cNvPicPr>
            <a:picLocks noChangeAspect="1" noChangeArrowheads="1"/>
          </p:cNvPicPr>
          <p:nvPr/>
        </p:nvPicPr>
        <p:blipFill>
          <a:blip r:embed="rId13" cstate="print"/>
          <a:srcRect/>
          <a:stretch>
            <a:fillRect/>
          </a:stretch>
        </p:blipFill>
        <p:spPr bwMode="auto">
          <a:xfrm>
            <a:off x="1313601" y="3200401"/>
            <a:ext cx="1028968" cy="1469573"/>
          </a:xfrm>
          <a:prstGeom prst="rect">
            <a:avLst/>
          </a:prstGeom>
          <a:noFill/>
          <a:ln w="9525">
            <a:noFill/>
            <a:miter lim="800000"/>
            <a:headEnd/>
            <a:tailEnd/>
          </a:ln>
          <a:effectLst/>
        </p:spPr>
      </p:pic>
      <p:sp>
        <p:nvSpPr>
          <p:cNvPr id="51" name="TextBox 50"/>
          <p:cNvSpPr txBox="1"/>
          <p:nvPr/>
        </p:nvSpPr>
        <p:spPr>
          <a:xfrm>
            <a:off x="398962" y="3962404"/>
            <a:ext cx="713741" cy="1938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400" dirty="0" smtClean="0">
                <a:gradFill>
                  <a:gsLst>
                    <a:gs pos="0">
                      <a:schemeClr val="tx1"/>
                    </a:gs>
                    <a:gs pos="86000">
                      <a:schemeClr val="tx1"/>
                    </a:gs>
                  </a:gsLst>
                  <a:lin ang="5400000" scaled="0"/>
                </a:gradFill>
              </a:rPr>
              <a:t>Citizen</a:t>
            </a:r>
          </a:p>
        </p:txBody>
      </p:sp>
      <p:sp>
        <p:nvSpPr>
          <p:cNvPr id="53" name="TextBox 52"/>
          <p:cNvSpPr txBox="1"/>
          <p:nvPr/>
        </p:nvSpPr>
        <p:spPr>
          <a:xfrm>
            <a:off x="227468" y="6019804"/>
            <a:ext cx="1017438" cy="3323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dirty="0" smtClean="0">
                <a:gradFill>
                  <a:gsLst>
                    <a:gs pos="0">
                      <a:schemeClr val="tx1"/>
                    </a:gs>
                    <a:gs pos="86000">
                      <a:schemeClr val="tx1"/>
                    </a:gs>
                  </a:gsLst>
                  <a:lin ang="5400000" scaled="0"/>
                </a:gradFill>
              </a:rPr>
              <a:t>Dept./Agency Employee</a:t>
            </a:r>
          </a:p>
        </p:txBody>
      </p:sp>
      <p:sp>
        <p:nvSpPr>
          <p:cNvPr id="54" name="TextBox 53"/>
          <p:cNvSpPr txBox="1"/>
          <p:nvPr/>
        </p:nvSpPr>
        <p:spPr>
          <a:xfrm>
            <a:off x="8174516" y="3988107"/>
            <a:ext cx="833125" cy="3323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dirty="0" smtClean="0">
                <a:gradFill>
                  <a:gsLst>
                    <a:gs pos="0">
                      <a:schemeClr val="tx1"/>
                    </a:gs>
                    <a:gs pos="86000">
                      <a:schemeClr val="tx1"/>
                    </a:gs>
                  </a:gsLst>
                  <a:lin ang="5400000" scaled="0"/>
                </a:gradFill>
              </a:rPr>
              <a:t>Govt. Employees</a:t>
            </a:r>
          </a:p>
        </p:txBody>
      </p:sp>
      <p:sp>
        <p:nvSpPr>
          <p:cNvPr id="56" name="TextBox 55"/>
          <p:cNvSpPr txBox="1"/>
          <p:nvPr/>
        </p:nvSpPr>
        <p:spPr>
          <a:xfrm>
            <a:off x="8344886" y="4953007"/>
            <a:ext cx="799114" cy="3323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dirty="0" smtClean="0">
                <a:gradFill>
                  <a:gsLst>
                    <a:gs pos="0">
                      <a:schemeClr val="tx1"/>
                    </a:gs>
                    <a:gs pos="86000">
                      <a:schemeClr val="tx1"/>
                    </a:gs>
                  </a:gsLst>
                  <a:lin ang="5400000" scaled="0"/>
                </a:gradFill>
              </a:rPr>
              <a:t>Dept. Heads</a:t>
            </a:r>
          </a:p>
        </p:txBody>
      </p:sp>
      <p:sp>
        <p:nvSpPr>
          <p:cNvPr id="57" name="TextBox 56"/>
          <p:cNvSpPr txBox="1"/>
          <p:nvPr/>
        </p:nvSpPr>
        <p:spPr>
          <a:xfrm>
            <a:off x="2056746" y="2362207"/>
            <a:ext cx="1160179" cy="1661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dirty="0" smtClean="0">
                <a:gradFill>
                  <a:gsLst>
                    <a:gs pos="0">
                      <a:schemeClr val="tx1"/>
                    </a:gs>
                    <a:gs pos="86000">
                      <a:schemeClr val="tx1"/>
                    </a:gs>
                  </a:gsLst>
                  <a:lin ang="5400000" scaled="0"/>
                </a:gradFill>
              </a:rPr>
              <a:t>Recovery.gov</a:t>
            </a:r>
          </a:p>
        </p:txBody>
      </p:sp>
      <p:pic>
        <p:nvPicPr>
          <p:cNvPr id="58" name="Picture 2" descr="D:\AA - Microsoft\Events DVD 34\DVD_ART34\Artwork_Imagery\Icons - Illustrations\_XML ICONS\user man casual the king people person.png"/>
          <p:cNvPicPr>
            <a:picLocks noChangeAspect="1" noChangeArrowheads="1"/>
          </p:cNvPicPr>
          <p:nvPr/>
        </p:nvPicPr>
        <p:blipFill>
          <a:blip r:embed="rId14" cstate="print"/>
          <a:srcRect/>
          <a:stretch>
            <a:fillRect/>
          </a:stretch>
        </p:blipFill>
        <p:spPr bwMode="auto">
          <a:xfrm>
            <a:off x="6458443" y="990600"/>
            <a:ext cx="340821" cy="457200"/>
          </a:xfrm>
          <a:prstGeom prst="rect">
            <a:avLst/>
          </a:prstGeom>
          <a:noFill/>
        </p:spPr>
      </p:pic>
      <p:pic>
        <p:nvPicPr>
          <p:cNvPr id="5121" name="Picture 1" descr="C:\Users\joshuar.REDMOND\AppData\Local\Microsoft\Windows\Temporary Internet Files\Content.IE5\TSBQDAIF\MCj04348880000[1].png"/>
          <p:cNvPicPr>
            <a:picLocks noChangeAspect="1" noChangeArrowheads="1"/>
          </p:cNvPicPr>
          <p:nvPr/>
        </p:nvPicPr>
        <p:blipFill>
          <a:blip r:embed="rId15" cstate="print"/>
          <a:srcRect/>
          <a:stretch>
            <a:fillRect/>
          </a:stretch>
        </p:blipFill>
        <p:spPr bwMode="auto">
          <a:xfrm>
            <a:off x="2285408" y="914407"/>
            <a:ext cx="400155" cy="533401"/>
          </a:xfrm>
          <a:prstGeom prst="rect">
            <a:avLst/>
          </a:prstGeom>
          <a:noFill/>
        </p:spPr>
      </p:pic>
      <p:pic>
        <p:nvPicPr>
          <p:cNvPr id="5123" name="Picture 3" descr="C:\Users\joshuar.REDMOND\AppData\Local\Microsoft\Windows\Temporary Internet Files\Content.IE5\7C51L9JL\MCj04326100000[1].png"/>
          <p:cNvPicPr>
            <a:picLocks noChangeAspect="1" noChangeArrowheads="1"/>
          </p:cNvPicPr>
          <p:nvPr/>
        </p:nvPicPr>
        <p:blipFill>
          <a:blip r:embed="rId16" cstate="print"/>
          <a:srcRect/>
          <a:stretch>
            <a:fillRect/>
          </a:stretch>
        </p:blipFill>
        <p:spPr bwMode="auto">
          <a:xfrm>
            <a:off x="570458" y="3352800"/>
            <a:ext cx="425164" cy="566738"/>
          </a:xfrm>
          <a:prstGeom prst="rect">
            <a:avLst/>
          </a:prstGeom>
          <a:noFill/>
        </p:spPr>
      </p:pic>
      <p:pic>
        <p:nvPicPr>
          <p:cNvPr id="5124" name="Picture 4" descr="C:\Users\joshuar.REDMOND\AppData\Local\Microsoft\Windows\Temporary Internet Files\Content.IE5\Z0EK6H59\MCj04326250000[1].png"/>
          <p:cNvPicPr>
            <a:picLocks noChangeAspect="1" noChangeArrowheads="1"/>
          </p:cNvPicPr>
          <p:nvPr/>
        </p:nvPicPr>
        <p:blipFill>
          <a:blip r:embed="rId17" cstate="print"/>
          <a:srcRect/>
          <a:stretch>
            <a:fillRect/>
          </a:stretch>
        </p:blipFill>
        <p:spPr bwMode="auto">
          <a:xfrm>
            <a:off x="7887564" y="3200407"/>
            <a:ext cx="409682" cy="546101"/>
          </a:xfrm>
          <a:prstGeom prst="rect">
            <a:avLst/>
          </a:prstGeom>
          <a:noFill/>
        </p:spPr>
      </p:pic>
      <p:pic>
        <p:nvPicPr>
          <p:cNvPr id="5125" name="Picture 5" descr="C:\Users\joshuar.REDMOND\AppData\Local\Microsoft\Windows\Temporary Internet Files\Content.IE5\TSBQDAIF\MCj04326210000[1].png"/>
          <p:cNvPicPr>
            <a:picLocks noChangeAspect="1" noChangeArrowheads="1"/>
          </p:cNvPicPr>
          <p:nvPr/>
        </p:nvPicPr>
        <p:blipFill>
          <a:blip r:embed="rId18" cstate="print"/>
          <a:srcRect/>
          <a:stretch>
            <a:fillRect/>
          </a:stretch>
        </p:blipFill>
        <p:spPr bwMode="auto">
          <a:xfrm>
            <a:off x="398966" y="5334000"/>
            <a:ext cx="414445" cy="552450"/>
          </a:xfrm>
          <a:prstGeom prst="rect">
            <a:avLst/>
          </a:prstGeom>
          <a:noFill/>
        </p:spPr>
      </p:pic>
      <p:pic>
        <p:nvPicPr>
          <p:cNvPr id="5127" name="Picture 7" descr="C:\Users\joshuar.REDMOND\AppData\Local\Microsoft\Windows\Temporary Internet Files\Content.IE5\TSBQDAIF\MCj04326240000[1].png"/>
          <p:cNvPicPr>
            <a:picLocks noChangeAspect="1" noChangeArrowheads="1"/>
          </p:cNvPicPr>
          <p:nvPr/>
        </p:nvPicPr>
        <p:blipFill>
          <a:blip r:embed="rId19" cstate="print"/>
          <a:srcRect/>
          <a:stretch>
            <a:fillRect/>
          </a:stretch>
        </p:blipFill>
        <p:spPr bwMode="auto">
          <a:xfrm>
            <a:off x="6172616" y="762000"/>
            <a:ext cx="457319" cy="609600"/>
          </a:xfrm>
          <a:prstGeom prst="rect">
            <a:avLst/>
          </a:prstGeom>
          <a:noFill/>
        </p:spPr>
      </p:pic>
      <p:pic>
        <p:nvPicPr>
          <p:cNvPr id="5122" name="Picture 2" descr="C:\Users\joshuar.REDMOND\AppData\Local\Microsoft\Windows\Temporary Internet Files\Content.IE5\Z0EK6H59\MCj04339540000[1].png"/>
          <p:cNvPicPr>
            <a:picLocks noChangeAspect="1" noChangeArrowheads="1"/>
          </p:cNvPicPr>
          <p:nvPr/>
        </p:nvPicPr>
        <p:blipFill>
          <a:blip r:embed="rId20" cstate="print"/>
          <a:srcRect/>
          <a:stretch>
            <a:fillRect/>
          </a:stretch>
        </p:blipFill>
        <p:spPr bwMode="auto">
          <a:xfrm>
            <a:off x="8059058" y="3429000"/>
            <a:ext cx="434692" cy="579438"/>
          </a:xfrm>
          <a:prstGeom prst="rect">
            <a:avLst/>
          </a:prstGeom>
          <a:noFill/>
        </p:spPr>
      </p:pic>
      <p:pic>
        <p:nvPicPr>
          <p:cNvPr id="91" name="Picture 3" descr="D:\AA - Microsoft\Events DVD 34\DVD_ART34\Artwork_Imagery\Icons - Illustrations\_XML ICONS\user business man people person.png"/>
          <p:cNvPicPr>
            <a:picLocks noChangeAspect="1" noChangeArrowheads="1"/>
          </p:cNvPicPr>
          <p:nvPr/>
        </p:nvPicPr>
        <p:blipFill>
          <a:blip r:embed="rId11" cstate="print"/>
          <a:srcRect/>
          <a:stretch>
            <a:fillRect/>
          </a:stretch>
        </p:blipFill>
        <p:spPr bwMode="auto">
          <a:xfrm>
            <a:off x="8173388" y="4876807"/>
            <a:ext cx="305739" cy="406175"/>
          </a:xfrm>
          <a:prstGeom prst="rect">
            <a:avLst/>
          </a:prstGeom>
          <a:noFill/>
        </p:spPr>
      </p:pic>
      <p:grpSp>
        <p:nvGrpSpPr>
          <p:cNvPr id="4" name="Group 66"/>
          <p:cNvGrpSpPr/>
          <p:nvPr/>
        </p:nvGrpSpPr>
        <p:grpSpPr>
          <a:xfrm>
            <a:off x="1027777" y="5257800"/>
            <a:ext cx="3086904" cy="1143000"/>
            <a:chOff x="6246812" y="5334000"/>
            <a:chExt cx="4114800" cy="1143000"/>
          </a:xfrm>
        </p:grpSpPr>
        <p:sp>
          <p:nvSpPr>
            <p:cNvPr id="9" name="Rectangle 8"/>
            <p:cNvSpPr/>
            <p:nvPr/>
          </p:nvSpPr>
          <p:spPr bwMode="auto">
            <a:xfrm>
              <a:off x="6551612" y="5562600"/>
              <a:ext cx="3810000" cy="914400"/>
            </a:xfrm>
            <a:prstGeom prst="rect">
              <a:avLst/>
            </a:prstGeom>
            <a:gradFill>
              <a:gsLst>
                <a:gs pos="0">
                  <a:srgbClr val="F2B486"/>
                </a:gs>
                <a:gs pos="64999">
                  <a:srgbClr val="F0EBD5"/>
                </a:gs>
                <a:gs pos="100000">
                  <a:srgbClr val="D1C39F"/>
                </a:gs>
              </a:gsLst>
              <a:lin ang="16200000" scaled="0"/>
            </a:gradFill>
            <a:ln>
              <a:headEnd type="none" w="med" len="med"/>
              <a:tailEnd type="none" w="med" len="med"/>
            </a:ln>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sz="27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90138" name="Picture 26" descr="http://blogs.technet.com/blogfiles/dataplatforminsider/windowslivewriter/sqlservergetsanewlogo_12c61/sql08_h_rgb_2.jpg"/>
            <p:cNvPicPr>
              <a:picLocks noChangeAspect="1" noChangeArrowheads="1"/>
            </p:cNvPicPr>
            <p:nvPr/>
          </p:nvPicPr>
          <p:blipFill>
            <a:blip r:embed="rId21" cstate="print"/>
            <a:srcRect/>
            <a:stretch>
              <a:fillRect/>
            </a:stretch>
          </p:blipFill>
          <p:spPr bwMode="auto">
            <a:xfrm>
              <a:off x="7999412" y="5791199"/>
              <a:ext cx="2209800" cy="457200"/>
            </a:xfrm>
            <a:prstGeom prst="rect">
              <a:avLst/>
            </a:prstGeom>
            <a:noFill/>
          </p:spPr>
        </p:pic>
        <p:sp>
          <p:nvSpPr>
            <p:cNvPr id="60" name="TextBox 59"/>
            <p:cNvSpPr txBox="1"/>
            <p:nvPr/>
          </p:nvSpPr>
          <p:spPr>
            <a:xfrm>
              <a:off x="6246812" y="5334000"/>
              <a:ext cx="1600201" cy="492420"/>
            </a:xfrm>
            <a:prstGeom prst="rect">
              <a:avLst/>
            </a:prstGeom>
          </p:spPr>
          <p:style>
            <a:lnRef idx="0">
              <a:schemeClr val="accent6"/>
            </a:lnRef>
            <a:fillRef idx="3">
              <a:schemeClr val="accent6"/>
            </a:fillRef>
            <a:effectRef idx="3">
              <a:schemeClr val="accent6"/>
            </a:effectRef>
            <a:fontRef idx="minor">
              <a:schemeClr val="lt1"/>
            </a:fontRef>
          </p:style>
          <p:txBody>
            <a:bodyPr wrap="square" lIns="121899" tIns="60949" rIns="121899" bIns="60949" rtlCol="0">
              <a:spAutoFit/>
            </a:bodyPr>
            <a:lstStyle/>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Data Storage / Reporting</a:t>
              </a:r>
            </a:p>
          </p:txBody>
        </p:sp>
      </p:grpSp>
      <p:sp>
        <p:nvSpPr>
          <p:cNvPr id="61" name="TextBox 60"/>
          <p:cNvSpPr txBox="1"/>
          <p:nvPr/>
        </p:nvSpPr>
        <p:spPr>
          <a:xfrm>
            <a:off x="970612" y="2514600"/>
            <a:ext cx="1200463" cy="492420"/>
          </a:xfrm>
          <a:prstGeom prst="rect">
            <a:avLst/>
          </a:prstGeom>
        </p:spPr>
        <p:style>
          <a:lnRef idx="0">
            <a:schemeClr val="accent6"/>
          </a:lnRef>
          <a:fillRef idx="3">
            <a:schemeClr val="accent6"/>
          </a:fillRef>
          <a:effectRef idx="3">
            <a:schemeClr val="accent6"/>
          </a:effectRef>
          <a:fontRef idx="minor">
            <a:schemeClr val="lt1"/>
          </a:fontRef>
        </p:style>
        <p:txBody>
          <a:bodyPr wrap="square" lIns="121899" tIns="60949" rIns="121899" bIns="60949" rtlCol="0">
            <a:spAutoFit/>
          </a:bodyPr>
          <a:lstStyle/>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www. Citizen</a:t>
            </a:r>
          </a:p>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Facing Site</a:t>
            </a:r>
          </a:p>
        </p:txBody>
      </p:sp>
      <p:sp>
        <p:nvSpPr>
          <p:cNvPr id="62" name="TextBox 61"/>
          <p:cNvSpPr txBox="1"/>
          <p:nvPr/>
        </p:nvSpPr>
        <p:spPr>
          <a:xfrm>
            <a:off x="4572000" y="2514600"/>
            <a:ext cx="1399142" cy="492420"/>
          </a:xfrm>
          <a:prstGeom prst="rect">
            <a:avLst/>
          </a:prstGeom>
        </p:spPr>
        <p:style>
          <a:lnRef idx="0">
            <a:schemeClr val="accent6"/>
          </a:lnRef>
          <a:fillRef idx="3">
            <a:schemeClr val="accent6"/>
          </a:fillRef>
          <a:effectRef idx="3">
            <a:schemeClr val="accent6"/>
          </a:effectRef>
          <a:fontRef idx="minor">
            <a:schemeClr val="lt1"/>
          </a:fontRef>
        </p:style>
        <p:txBody>
          <a:bodyPr wrap="square" lIns="121899" tIns="60949" rIns="121899" bIns="60949" rtlCol="0">
            <a:spAutoFit/>
          </a:bodyPr>
          <a:lstStyle/>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Collaboration</a:t>
            </a:r>
          </a:p>
          <a:p>
            <a:pPr algn="ctr"/>
            <a:r>
              <a:rPr lang="en-US" sz="1200" dirty="0" smtClean="0">
                <a:solidFill>
                  <a:schemeClr val="tx1">
                    <a:lumMod val="95000"/>
                  </a:schemeClr>
                </a:solidFill>
                <a:effectLst>
                  <a:outerShdw blurRad="38100" dist="38100" dir="2700000" algn="tl">
                    <a:srgbClr val="000000">
                      <a:alpha val="43137"/>
                    </a:srgbClr>
                  </a:outerShdw>
                </a:effectLst>
                <a:latin typeface="Segoe UI" pitchFamily="34" charset="0"/>
                <a:cs typeface="Segoe UI" pitchFamily="34" charset="0"/>
              </a:rPr>
              <a:t>Planning</a:t>
            </a:r>
          </a:p>
        </p:txBody>
      </p:sp>
      <p:pic>
        <p:nvPicPr>
          <p:cNvPr id="63" name="Picture 6" descr="http://www.cmdsoft.ru/i/logo/sharepoint.png"/>
          <p:cNvPicPr>
            <a:picLocks noChangeAspect="1" noChangeArrowheads="1"/>
          </p:cNvPicPr>
          <p:nvPr/>
        </p:nvPicPr>
        <p:blipFill>
          <a:blip r:embed="rId4" cstate="print"/>
          <a:srcRect/>
          <a:stretch>
            <a:fillRect/>
          </a:stretch>
        </p:blipFill>
        <p:spPr bwMode="auto">
          <a:xfrm>
            <a:off x="2399734" y="2819400"/>
            <a:ext cx="1657782" cy="609600"/>
          </a:xfrm>
          <a:prstGeom prst="rect">
            <a:avLst/>
          </a:prstGeom>
          <a:noFill/>
        </p:spPr>
      </p:pic>
      <p:pic>
        <p:nvPicPr>
          <p:cNvPr id="64" name="Picture 24" descr="http://i.msdn.microsoft.com/aa905434.logo_infopath250(en-us,MSDN.10).jpg"/>
          <p:cNvPicPr>
            <a:picLocks noChangeAspect="1" noChangeArrowheads="1"/>
          </p:cNvPicPr>
          <p:nvPr/>
        </p:nvPicPr>
        <p:blipFill>
          <a:blip r:embed="rId22" cstate="print"/>
          <a:srcRect/>
          <a:stretch>
            <a:fillRect/>
          </a:stretch>
        </p:blipFill>
        <p:spPr bwMode="auto">
          <a:xfrm>
            <a:off x="2399734" y="3505200"/>
            <a:ext cx="1672075" cy="428625"/>
          </a:xfrm>
          <a:prstGeom prst="rect">
            <a:avLst/>
          </a:prstGeom>
          <a:noFill/>
        </p:spPr>
      </p:pic>
      <p:pic>
        <p:nvPicPr>
          <p:cNvPr id="65" name="Picture 30" descr="http://www.pacificgis.com/ms_ve_logo.jpg"/>
          <p:cNvPicPr>
            <a:picLocks noChangeAspect="1" noChangeArrowheads="1"/>
          </p:cNvPicPr>
          <p:nvPr/>
        </p:nvPicPr>
        <p:blipFill>
          <a:blip r:embed="rId6" cstate="print"/>
          <a:srcRect/>
          <a:stretch>
            <a:fillRect/>
          </a:stretch>
        </p:blipFill>
        <p:spPr bwMode="auto">
          <a:xfrm>
            <a:off x="6515606" y="4267200"/>
            <a:ext cx="1028968" cy="533400"/>
          </a:xfrm>
          <a:prstGeom prst="rect">
            <a:avLst/>
          </a:prstGeom>
          <a:noFill/>
        </p:spPr>
      </p:pic>
      <p:cxnSp>
        <p:nvCxnSpPr>
          <p:cNvPr id="68" name="Curved Connector 67"/>
          <p:cNvCxnSpPr/>
          <p:nvPr/>
        </p:nvCxnSpPr>
        <p:spPr>
          <a:xfrm flipV="1">
            <a:off x="4114681" y="4800600"/>
            <a:ext cx="857473" cy="685800"/>
          </a:xfrm>
          <a:prstGeom prst="curvedConnector3">
            <a:avLst>
              <a:gd name="adj1" fmla="val 50000"/>
            </a:avLst>
          </a:prstGeom>
          <a:ln w="25400">
            <a:solidFill>
              <a:schemeClr val="accent4">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591" y="2859923"/>
            <a:ext cx="8233578" cy="664797"/>
          </a:xfrm>
        </p:spPr>
        <p:txBody>
          <a:bodyPr/>
          <a:lstStyle/>
          <a:p>
            <a:r>
              <a:rPr sz="4800" smtClean="0"/>
              <a:t>What does Stimulus360 look like?</a:t>
            </a:r>
            <a:endParaRPr lang="en-US" sz="4800" dirty="0"/>
          </a:p>
        </p:txBody>
      </p:sp>
      <p:sp>
        <p:nvSpPr>
          <p:cNvPr id="3" name="TextBox 2"/>
          <p:cNvSpPr txBox="1"/>
          <p:nvPr/>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Home Page</a:t>
            </a:r>
          </a:p>
        </p:txBody>
      </p:sp>
      <p:pic>
        <p:nvPicPr>
          <p:cNvPr id="4" name="Picture 2"/>
          <p:cNvPicPr>
            <a:picLocks noChangeAspect="1" noChangeArrowheads="1"/>
          </p:cNvPicPr>
          <p:nvPr/>
        </p:nvPicPr>
        <p:blipFill>
          <a:blip r:embed="rId3" cstate="print"/>
          <a:srcRect/>
          <a:stretch>
            <a:fillRect/>
          </a:stretch>
        </p:blipFill>
        <p:spPr bwMode="auto">
          <a:xfrm>
            <a:off x="381002" y="838200"/>
            <a:ext cx="8381999" cy="5181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Home Page (bottom)</a:t>
            </a:r>
          </a:p>
        </p:txBody>
      </p:sp>
      <p:pic>
        <p:nvPicPr>
          <p:cNvPr id="5" name="Picture 2"/>
          <p:cNvPicPr>
            <a:picLocks noChangeAspect="1" noChangeArrowheads="1"/>
          </p:cNvPicPr>
          <p:nvPr/>
        </p:nvPicPr>
        <p:blipFill>
          <a:blip r:embed="rId3" cstate="print"/>
          <a:srcRect/>
          <a:stretch>
            <a:fillRect/>
          </a:stretch>
        </p:blipFill>
        <p:spPr bwMode="auto">
          <a:xfrm>
            <a:off x="381001" y="762000"/>
            <a:ext cx="8458200" cy="5257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cess Status.PNG"/>
          <p:cNvPicPr>
            <a:picLocks noChangeAspect="1"/>
          </p:cNvPicPr>
          <p:nvPr/>
        </p:nvPicPr>
        <p:blipFill>
          <a:blip r:embed="rId3" cstate="email"/>
          <a:srcRect/>
          <a:stretch>
            <a:fillRect/>
          </a:stretch>
        </p:blipFill>
        <p:spPr>
          <a:xfrm>
            <a:off x="381000" y="914401"/>
            <a:ext cx="8305800" cy="5105400"/>
          </a:xfrm>
          <a:prstGeom prst="rect">
            <a:avLst/>
          </a:prstGeom>
        </p:spPr>
      </p:pic>
      <p:sp>
        <p:nvSpPr>
          <p:cNvPr id="3"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Process Management </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1588127"/>
          </a:xfrm>
        </p:spPr>
        <p:txBody>
          <a:bodyPr/>
          <a:lstStyle/>
          <a:p>
            <a:r>
              <a:rPr smtClean="0"/>
              <a:t>The 2009 Government Challenges</a:t>
            </a:r>
            <a:endParaRPr lang="en-US" dirty="0"/>
          </a:p>
        </p:txBody>
      </p:sp>
      <p:sp>
        <p:nvSpPr>
          <p:cNvPr id="3" name="Content Placeholder 2"/>
          <p:cNvSpPr>
            <a:spLocks noGrp="1"/>
          </p:cNvSpPr>
          <p:nvPr>
            <p:ph idx="1"/>
          </p:nvPr>
        </p:nvSpPr>
        <p:spPr>
          <a:xfrm>
            <a:off x="381000" y="1417638"/>
            <a:ext cx="8410575" cy="4228850"/>
          </a:xfrm>
        </p:spPr>
        <p:txBody>
          <a:bodyPr/>
          <a:lstStyle/>
          <a:p>
            <a:r>
              <a:rPr lang="en-US" dirty="0" smtClean="0"/>
              <a:t>Financial Stability – governments’ new business role</a:t>
            </a:r>
          </a:p>
          <a:p>
            <a:r>
              <a:rPr lang="en-US" dirty="0" smtClean="0"/>
              <a:t>Economic Recovery  - The American Reinvestment &amp; Recovery Act</a:t>
            </a:r>
          </a:p>
          <a:p>
            <a:r>
              <a:rPr lang="en-US" dirty="0" smtClean="0"/>
              <a:t>New Expectations – transparency and accountability</a:t>
            </a:r>
          </a:p>
          <a:p>
            <a:r>
              <a:rPr lang="en-US" dirty="0" smtClean="0"/>
              <a:t>Smart Execution – risks and results</a:t>
            </a:r>
          </a:p>
          <a:p>
            <a:endParaRPr lang="en-US" dirty="0"/>
          </a:p>
        </p:txBody>
      </p:sp>
      <p:pic>
        <p:nvPicPr>
          <p:cNvPr id="4" name="Picture 9" descr="E:\GIlogo.jpg"/>
          <p:cNvPicPr>
            <a:picLocks noChangeAspect="1" noChangeArrowheads="1"/>
          </p:cNvPicPr>
          <p:nvPr/>
        </p:nvPicPr>
        <p:blipFill>
          <a:blip r:embed="rId2" cstate="print"/>
          <a:srcRect/>
          <a:stretch>
            <a:fillRect/>
          </a:stretch>
        </p:blipFill>
        <p:spPr bwMode="auto">
          <a:xfrm>
            <a:off x="106363" y="6248400"/>
            <a:ext cx="1341437" cy="479425"/>
          </a:xfrm>
          <a:prstGeom prst="rect">
            <a:avLst/>
          </a:prstGeom>
          <a:noFill/>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Live Search</a:t>
            </a:r>
          </a:p>
        </p:txBody>
      </p:sp>
      <p:pic>
        <p:nvPicPr>
          <p:cNvPr id="4" name="Picture 2"/>
          <p:cNvPicPr>
            <a:picLocks noChangeAspect="1" noChangeArrowheads="1"/>
          </p:cNvPicPr>
          <p:nvPr/>
        </p:nvPicPr>
        <p:blipFill>
          <a:blip r:embed="rId3" cstate="print"/>
          <a:srcRect/>
          <a:stretch>
            <a:fillRect/>
          </a:stretch>
        </p:blipFill>
        <p:spPr bwMode="auto">
          <a:xfrm>
            <a:off x="457201" y="838200"/>
            <a:ext cx="8078153" cy="5181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ds Tracking.PNG"/>
          <p:cNvPicPr>
            <a:picLocks noChangeAspect="1"/>
          </p:cNvPicPr>
          <p:nvPr/>
        </p:nvPicPr>
        <p:blipFill>
          <a:blip r:embed="rId3" cstate="email"/>
          <a:stretch>
            <a:fillRect/>
          </a:stretch>
        </p:blipFill>
        <p:spPr>
          <a:xfrm>
            <a:off x="381000" y="762003"/>
            <a:ext cx="8229600" cy="5293455"/>
          </a:xfrm>
          <a:prstGeom prst="rect">
            <a:avLst/>
          </a:prstGeom>
        </p:spPr>
      </p:pic>
      <p:sp>
        <p:nvSpPr>
          <p:cNvPr id="5"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Funds Management</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nds Tracking.PNG"/>
          <p:cNvPicPr>
            <a:picLocks noChangeAspect="1"/>
          </p:cNvPicPr>
          <p:nvPr/>
        </p:nvPicPr>
        <p:blipFill>
          <a:blip r:embed="rId3" cstate="email"/>
          <a:stretch>
            <a:fillRect/>
          </a:stretch>
        </p:blipFill>
        <p:spPr>
          <a:xfrm>
            <a:off x="457200" y="762003"/>
            <a:ext cx="8153400" cy="5293455"/>
          </a:xfrm>
          <a:prstGeom prst="rect">
            <a:avLst/>
          </a:prstGeom>
        </p:spPr>
      </p:pic>
      <p:pic>
        <p:nvPicPr>
          <p:cNvPr id="5122" name="Picture 2"/>
          <p:cNvPicPr>
            <a:picLocks noChangeAspect="1" noChangeArrowheads="1"/>
          </p:cNvPicPr>
          <p:nvPr/>
        </p:nvPicPr>
        <p:blipFill>
          <a:blip r:embed="rId4" cstate="email"/>
          <a:srcRect/>
          <a:stretch>
            <a:fillRect/>
          </a:stretch>
        </p:blipFill>
        <p:spPr bwMode="auto">
          <a:xfrm>
            <a:off x="2438400" y="2590800"/>
            <a:ext cx="2286000" cy="3429000"/>
          </a:xfrm>
          <a:prstGeom prst="rect">
            <a:avLst/>
          </a:prstGeom>
          <a:noFill/>
          <a:ln w="9525">
            <a:noFill/>
            <a:miter lim="800000"/>
            <a:headEnd/>
            <a:tailEnd/>
          </a:ln>
          <a:effectLst/>
        </p:spPr>
      </p:pic>
      <p:sp>
        <p:nvSpPr>
          <p:cNvPr id="4"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Funds Management</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dAlocc.png"/>
          <p:cNvPicPr>
            <a:picLocks noChangeAspect="1"/>
          </p:cNvPicPr>
          <p:nvPr/>
        </p:nvPicPr>
        <p:blipFill>
          <a:blip r:embed="rId3" cstate="email"/>
          <a:stretch>
            <a:fillRect/>
          </a:stretch>
        </p:blipFill>
        <p:spPr>
          <a:xfrm>
            <a:off x="381000" y="762004"/>
            <a:ext cx="8382000" cy="5324887"/>
          </a:xfrm>
          <a:prstGeom prst="rect">
            <a:avLst/>
          </a:prstGeom>
        </p:spPr>
      </p:pic>
      <p:sp>
        <p:nvSpPr>
          <p:cNvPr id="5"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Funds Allocation</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dsAllocation3.png"/>
          <p:cNvPicPr>
            <a:picLocks noChangeAspect="1"/>
          </p:cNvPicPr>
          <p:nvPr/>
        </p:nvPicPr>
        <p:blipFill>
          <a:blip r:embed="rId3" cstate="print"/>
          <a:stretch>
            <a:fillRect/>
          </a:stretch>
        </p:blipFill>
        <p:spPr>
          <a:xfrm>
            <a:off x="152400" y="1219200"/>
            <a:ext cx="8839200" cy="4393082"/>
          </a:xfrm>
          <a:prstGeom prst="rect">
            <a:avLst/>
          </a:prstGeom>
        </p:spPr>
      </p:pic>
      <p:sp>
        <p:nvSpPr>
          <p:cNvPr id="5"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Geospatial Component</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ndAllocationSpreadsheet.PNG"/>
          <p:cNvPicPr>
            <a:picLocks noChangeAspect="1"/>
          </p:cNvPicPr>
          <p:nvPr/>
        </p:nvPicPr>
        <p:blipFill>
          <a:blip r:embed="rId3" cstate="print"/>
          <a:stretch>
            <a:fillRect/>
          </a:stretch>
        </p:blipFill>
        <p:spPr>
          <a:xfrm>
            <a:off x="457200" y="838200"/>
            <a:ext cx="8305800" cy="5334000"/>
          </a:xfrm>
          <a:prstGeom prst="rect">
            <a:avLst/>
          </a:prstGeom>
        </p:spPr>
      </p:pic>
      <p:sp>
        <p:nvSpPr>
          <p:cNvPr id="6"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State Impact</a:t>
            </a:r>
          </a:p>
        </p:txBody>
      </p:sp>
      <p:sp>
        <p:nvSpPr>
          <p:cNvPr id="4" name="TextBox 3"/>
          <p:cNvSpPr txBox="1"/>
          <p:nvPr/>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81050" y="685800"/>
            <a:ext cx="7753350" cy="5257800"/>
          </a:xfrm>
          <a:prstGeom prst="rect">
            <a:avLst/>
          </a:prstGeom>
          <a:noFill/>
          <a:ln w="9525">
            <a:noFill/>
            <a:miter lim="800000"/>
            <a:headEnd/>
            <a:tailEnd/>
          </a:ln>
          <a:effectLst/>
        </p:spPr>
      </p:pic>
      <p:sp>
        <p:nvSpPr>
          <p:cNvPr id="3" name="Title 37"/>
          <p:cNvSpPr txBox="1">
            <a:spLocks/>
          </p:cNvSpPr>
          <p:nvPr/>
        </p:nvSpPr>
        <p:spPr>
          <a:xfrm>
            <a:off x="304800" y="76204"/>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a:t>
            </a:r>
            <a:r>
              <a:rPr lang="en-US" sz="3600" b="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cs typeface="Arial" charset="0"/>
              </a:rPr>
              <a:t>Project Portal</a:t>
            </a:r>
            <a:endPar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endParaRPr>
          </a:p>
        </p:txBody>
      </p:sp>
      <p:sp>
        <p:nvSpPr>
          <p:cNvPr id="4" name="TextBox 3"/>
          <p:cNvSpPr txBox="1"/>
          <p:nvPr/>
        </p:nvSpPr>
        <p:spPr>
          <a:xfrm>
            <a:off x="2554942" y="6477000"/>
            <a:ext cx="4455458" cy="307777"/>
          </a:xfrm>
          <a:prstGeom prst="rect">
            <a:avLst/>
          </a:prstGeom>
          <a:noFill/>
        </p:spPr>
        <p:txBody>
          <a:bodyPr wrap="square" rtlCol="0">
            <a:spAutoFit/>
          </a:bodyPr>
          <a:lstStyle/>
          <a:p>
            <a:pPr algn="l" rtl="0">
              <a:defRPr/>
            </a:pPr>
            <a:r>
              <a:rPr lang="en-US" sz="1400" b="1" kern="1200" dirty="0">
                <a:solidFill>
                  <a:srgbClr val="0099FF"/>
                </a:solidFill>
                <a:latin typeface="Segoe Semibold"/>
                <a:ea typeface="+mn-ea"/>
                <a:cs typeface="+mn-cs"/>
              </a:rPr>
              <a:t>If it’s vital to you, it’s mission critical to us.</a:t>
            </a:r>
            <a:endParaRPr lang="en-US" sz="1400" kern="1200" dirty="0">
              <a:solidFill>
                <a:srgbClr val="0099FF"/>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2" y="760662"/>
            <a:ext cx="7934325" cy="5944938"/>
          </a:xfrm>
          <a:prstGeom prst="rect">
            <a:avLst/>
          </a:prstGeom>
          <a:noFill/>
          <a:ln w="9525">
            <a:noFill/>
            <a:miter lim="800000"/>
            <a:headEnd/>
            <a:tailEnd/>
          </a:ln>
          <a:effectLst/>
        </p:spPr>
      </p:pic>
      <p:sp>
        <p:nvSpPr>
          <p:cNvPr id="4" name="TextBox 3"/>
          <p:cNvSpPr txBox="1"/>
          <p:nvPr/>
        </p:nvSpPr>
        <p:spPr>
          <a:xfrm>
            <a:off x="3581400" y="3505200"/>
            <a:ext cx="3505200" cy="830997"/>
          </a:xfrm>
          <a:prstGeom prst="rect">
            <a:avLst/>
          </a:prstGeom>
          <a:noFill/>
        </p:spPr>
        <p:txBody>
          <a:bodyPr wrap="square" rtlCol="0">
            <a:spAutoFit/>
          </a:bodyPr>
          <a:lstStyle/>
          <a:p>
            <a:r>
              <a:rPr lang="en-US" sz="1200" dirty="0" smtClean="0">
                <a:solidFill>
                  <a:srgbClr val="FF0000"/>
                </a:solidFill>
              </a:rPr>
              <a:t>Stimulus360 manages the lifecycle of incoming and outgoing funds including performance &amp; impact management, transparency and reporting</a:t>
            </a:r>
            <a:endParaRPr lang="en-US" sz="1200" dirty="0">
              <a:solidFill>
                <a:srgbClr val="FF0000"/>
              </a:solidFill>
            </a:endParaRPr>
          </a:p>
        </p:txBody>
      </p:sp>
      <p:cxnSp>
        <p:nvCxnSpPr>
          <p:cNvPr id="6" name="Straight Arrow Connector 5"/>
          <p:cNvCxnSpPr>
            <a:stCxn id="4" idx="1"/>
          </p:cNvCxnSpPr>
          <p:nvPr/>
        </p:nvCxnSpPr>
        <p:spPr>
          <a:xfrm rot="10800000" flipV="1">
            <a:off x="2057402" y="3920698"/>
            <a:ext cx="1523999" cy="422701"/>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Project Management</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nding Requirements.JPG"/>
          <p:cNvPicPr>
            <a:picLocks noChangeAspect="1"/>
          </p:cNvPicPr>
          <p:nvPr/>
        </p:nvPicPr>
        <p:blipFill>
          <a:blip r:embed="rId3" cstate="email"/>
          <a:stretch>
            <a:fillRect/>
          </a:stretch>
        </p:blipFill>
        <p:spPr>
          <a:xfrm>
            <a:off x="457200" y="762001"/>
            <a:ext cx="8229600" cy="5257800"/>
          </a:xfrm>
          <a:prstGeom prst="rect">
            <a:avLst/>
          </a:prstGeom>
        </p:spPr>
      </p:pic>
      <p:sp>
        <p:nvSpPr>
          <p:cNvPr id="3"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Funding Requirements </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nding Source.JPG"/>
          <p:cNvPicPr>
            <a:picLocks noChangeAspect="1"/>
          </p:cNvPicPr>
          <p:nvPr/>
        </p:nvPicPr>
        <p:blipFill>
          <a:blip r:embed="rId3" cstate="email"/>
          <a:srcRect/>
          <a:stretch>
            <a:fillRect/>
          </a:stretch>
        </p:blipFill>
        <p:spPr>
          <a:xfrm>
            <a:off x="228601" y="990600"/>
            <a:ext cx="8671848" cy="5064750"/>
          </a:xfrm>
          <a:prstGeom prst="rect">
            <a:avLst/>
          </a:prstGeom>
        </p:spPr>
      </p:pic>
      <p:sp>
        <p:nvSpPr>
          <p:cNvPr id="4"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Project Funds Sources</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a:xfrm>
            <a:off x="430213" y="204788"/>
            <a:ext cx="8229600" cy="1449628"/>
          </a:xfrm>
        </p:spPr>
        <p:txBody>
          <a:bodyPr/>
          <a:lstStyle/>
          <a:p>
            <a:pPr eaLnBrk="1" hangingPunct="1">
              <a:defRPr/>
            </a:pPr>
            <a:r>
              <a:rPr sz="4400"/>
              <a:t>Mega Trends for Government 2009</a:t>
            </a:r>
            <a:r>
              <a:rPr/>
              <a:t/>
            </a:r>
            <a:br>
              <a:rPr/>
            </a:br>
            <a:endParaRPr/>
          </a:p>
        </p:txBody>
      </p:sp>
      <p:pic>
        <p:nvPicPr>
          <p:cNvPr id="8195" name="Picture 9"/>
          <p:cNvPicPr>
            <a:picLocks noChangeAspect="1" noChangeArrowheads="1"/>
          </p:cNvPicPr>
          <p:nvPr/>
        </p:nvPicPr>
        <p:blipFill>
          <a:blip r:embed="rId3" cstate="print"/>
          <a:srcRect/>
          <a:stretch>
            <a:fillRect/>
          </a:stretch>
        </p:blipFill>
        <p:spPr bwMode="auto">
          <a:xfrm>
            <a:off x="2743200" y="1600200"/>
            <a:ext cx="3700463" cy="3733800"/>
          </a:xfrm>
          <a:prstGeom prst="rect">
            <a:avLst/>
          </a:prstGeom>
          <a:noFill/>
          <a:ln w="9525">
            <a:noFill/>
            <a:miter lim="800000"/>
            <a:headEnd/>
            <a:tailEnd/>
          </a:ln>
        </p:spPr>
      </p:pic>
      <p:sp>
        <p:nvSpPr>
          <p:cNvPr id="6148" name="Rectangle 10"/>
          <p:cNvSpPr>
            <a:spLocks noChangeArrowheads="1"/>
          </p:cNvSpPr>
          <p:nvPr/>
        </p:nvSpPr>
        <p:spPr bwMode="auto">
          <a:xfrm>
            <a:off x="0" y="1123950"/>
            <a:ext cx="2895600" cy="2181225"/>
          </a:xfrm>
          <a:prstGeom prst="rect">
            <a:avLst/>
          </a:prstGeom>
          <a:noFill/>
          <a:ln w="9525">
            <a:noFill/>
            <a:miter lim="800000"/>
            <a:headEnd/>
            <a:tailEnd/>
          </a:ln>
        </p:spPr>
        <p:txBody>
          <a:bodyPr/>
          <a:lstStyle/>
          <a:p>
            <a:pPr>
              <a:lnSpc>
                <a:spcPct val="95000"/>
              </a:lnSpc>
              <a:spcBef>
                <a:spcPct val="50000"/>
              </a:spcBef>
              <a:buClr>
                <a:schemeClr val="folHlink"/>
              </a:buClr>
              <a:buFont typeface="Wingdings" pitchFamily="2" charset="2"/>
              <a:buNone/>
            </a:pPr>
            <a:r>
              <a:rPr lang="en-US" i="1">
                <a:solidFill>
                  <a:srgbClr val="FFC000"/>
                </a:solidFill>
                <a:latin typeface="Segoe Semibold"/>
              </a:rPr>
              <a:t>Managing and overseeing institutions in which it has invested to stabilize the economy</a:t>
            </a:r>
          </a:p>
        </p:txBody>
      </p:sp>
      <p:sp>
        <p:nvSpPr>
          <p:cNvPr id="6149" name="Rectangle 11"/>
          <p:cNvSpPr>
            <a:spLocks noChangeArrowheads="1"/>
          </p:cNvSpPr>
          <p:nvPr/>
        </p:nvSpPr>
        <p:spPr bwMode="auto">
          <a:xfrm>
            <a:off x="6705600" y="1123950"/>
            <a:ext cx="2438400" cy="1668463"/>
          </a:xfrm>
          <a:prstGeom prst="rect">
            <a:avLst/>
          </a:prstGeom>
          <a:noFill/>
          <a:ln w="9525">
            <a:noFill/>
            <a:miter lim="800000"/>
            <a:headEnd/>
            <a:tailEnd/>
          </a:ln>
        </p:spPr>
        <p:txBody>
          <a:bodyPr/>
          <a:lstStyle/>
          <a:p>
            <a:pPr>
              <a:lnSpc>
                <a:spcPct val="95000"/>
              </a:lnSpc>
              <a:spcBef>
                <a:spcPct val="50000"/>
              </a:spcBef>
              <a:buClr>
                <a:schemeClr val="folHlink"/>
              </a:buClr>
              <a:buFont typeface="Wingdings" pitchFamily="2" charset="2"/>
              <a:buNone/>
            </a:pPr>
            <a:r>
              <a:rPr lang="en-US" i="1">
                <a:solidFill>
                  <a:schemeClr val="tx2"/>
                </a:solidFill>
                <a:latin typeface="Segoe Semibold"/>
              </a:rPr>
              <a:t>Stimulating the economy through various programs and new executive priorities</a:t>
            </a:r>
          </a:p>
        </p:txBody>
      </p:sp>
      <p:sp>
        <p:nvSpPr>
          <p:cNvPr id="6150" name="Rectangle 12"/>
          <p:cNvSpPr>
            <a:spLocks noChangeArrowheads="1"/>
          </p:cNvSpPr>
          <p:nvPr/>
        </p:nvSpPr>
        <p:spPr bwMode="auto">
          <a:xfrm>
            <a:off x="6705600" y="4676775"/>
            <a:ext cx="2355850" cy="1860550"/>
          </a:xfrm>
          <a:prstGeom prst="rect">
            <a:avLst/>
          </a:prstGeom>
          <a:noFill/>
          <a:ln w="9525">
            <a:noFill/>
            <a:miter lim="800000"/>
            <a:headEnd/>
            <a:tailEnd/>
          </a:ln>
        </p:spPr>
        <p:txBody>
          <a:bodyPr/>
          <a:lstStyle/>
          <a:p>
            <a:pPr>
              <a:lnSpc>
                <a:spcPct val="95000"/>
              </a:lnSpc>
              <a:spcBef>
                <a:spcPct val="50000"/>
              </a:spcBef>
              <a:buClr>
                <a:schemeClr val="folHlink"/>
              </a:buClr>
              <a:buFont typeface="Wingdings" pitchFamily="2" charset="2"/>
              <a:buNone/>
            </a:pPr>
            <a:r>
              <a:rPr lang="en-US" i="1">
                <a:solidFill>
                  <a:schemeClr val="tx2"/>
                </a:solidFill>
                <a:latin typeface="Segoe Semibold"/>
              </a:rPr>
              <a:t>Further reducing operational costs while improving IT capabilities and capacity</a:t>
            </a:r>
          </a:p>
        </p:txBody>
      </p:sp>
      <p:sp>
        <p:nvSpPr>
          <p:cNvPr id="6151" name="Rectangle 13"/>
          <p:cNvSpPr>
            <a:spLocks noChangeArrowheads="1"/>
          </p:cNvSpPr>
          <p:nvPr/>
        </p:nvSpPr>
        <p:spPr bwMode="auto">
          <a:xfrm>
            <a:off x="0" y="4676775"/>
            <a:ext cx="2733675" cy="2181225"/>
          </a:xfrm>
          <a:prstGeom prst="rect">
            <a:avLst/>
          </a:prstGeom>
          <a:noFill/>
          <a:ln w="9525">
            <a:noFill/>
            <a:miter lim="800000"/>
            <a:headEnd/>
            <a:tailEnd/>
          </a:ln>
        </p:spPr>
        <p:txBody>
          <a:bodyPr/>
          <a:lstStyle/>
          <a:p>
            <a:pPr>
              <a:lnSpc>
                <a:spcPct val="95000"/>
              </a:lnSpc>
              <a:spcBef>
                <a:spcPct val="50000"/>
              </a:spcBef>
              <a:buClr>
                <a:schemeClr val="folHlink"/>
              </a:buClr>
              <a:buFont typeface="Wingdings" pitchFamily="2" charset="2"/>
              <a:buNone/>
            </a:pPr>
            <a:r>
              <a:rPr lang="en-US" i="1">
                <a:solidFill>
                  <a:schemeClr val="tx2"/>
                </a:solidFill>
                <a:latin typeface="Segoe Semibold"/>
              </a:rPr>
              <a:t>Citizens looking for government leadership in rebuilding the economy, supporting their needs, and keeping them informed</a:t>
            </a:r>
          </a:p>
        </p:txBody>
      </p:sp>
      <p:pic>
        <p:nvPicPr>
          <p:cNvPr id="8201"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0-#ppt_w/2"/>
                                          </p:val>
                                        </p:tav>
                                        <p:tav tm="100000">
                                          <p:val>
                                            <p:strVal val="#ppt_x"/>
                                          </p:val>
                                        </p:tav>
                                      </p:tavLst>
                                    </p:anim>
                                    <p:anim calcmode="lin" valueType="num">
                                      <p:cBhvr additive="base">
                                        <p:cTn id="14"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0-#ppt_w/2"/>
                                          </p:val>
                                        </p:tav>
                                        <p:tav tm="100000">
                                          <p:val>
                                            <p:strVal val="#ppt_x"/>
                                          </p:val>
                                        </p:tav>
                                      </p:tavLst>
                                    </p:anim>
                                    <p:anim calcmode="lin" valueType="num">
                                      <p:cBhvr additive="base">
                                        <p:cTn id="20"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6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6149" grpId="0" autoUpdateAnimBg="0"/>
      <p:bldP spid="6150" grpId="0" autoUpdateAnimBg="0"/>
      <p:bldP spid="615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Project Details</a:t>
            </a:r>
          </a:p>
        </p:txBody>
      </p:sp>
      <p:pic>
        <p:nvPicPr>
          <p:cNvPr id="5" name="Picture 4" descr="Project Entity.JPG"/>
          <p:cNvPicPr>
            <a:picLocks noChangeAspect="1"/>
          </p:cNvPicPr>
          <p:nvPr/>
        </p:nvPicPr>
        <p:blipFill>
          <a:blip r:embed="rId3" cstate="email"/>
          <a:stretch>
            <a:fillRect/>
          </a:stretch>
        </p:blipFill>
        <p:spPr>
          <a:xfrm>
            <a:off x="457200" y="762000"/>
            <a:ext cx="8305800" cy="53340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28602" y="838200"/>
            <a:ext cx="8672255" cy="5181600"/>
          </a:xfrm>
          <a:prstGeom prst="rect">
            <a:avLst/>
          </a:prstGeom>
          <a:noFill/>
          <a:ln w="9525">
            <a:noFill/>
            <a:miter lim="800000"/>
            <a:headEnd/>
            <a:tailEnd/>
          </a:ln>
          <a:effectLst/>
        </p:spPr>
      </p:pic>
      <p:sp>
        <p:nvSpPr>
          <p:cNvPr id="3" name="Title 37"/>
          <p:cNvSpPr txBox="1">
            <a:spLocks/>
          </p:cNvSpPr>
          <p:nvPr/>
        </p:nvSpPr>
        <p:spPr>
          <a:xfrm>
            <a:off x="152400" y="152402"/>
            <a:ext cx="86868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Project Mapping</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0" y="762000"/>
            <a:ext cx="8458200" cy="5334000"/>
          </a:xfrm>
          <a:prstGeom prst="rect">
            <a:avLst/>
          </a:prstGeom>
          <a:noFill/>
          <a:ln w="9525">
            <a:noFill/>
            <a:miter lim="800000"/>
            <a:headEnd/>
            <a:tailEnd/>
          </a:ln>
          <a:effectLst/>
        </p:spPr>
      </p:pic>
      <p:sp>
        <p:nvSpPr>
          <p:cNvPr id="4"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Major Communications</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7"/>
          <p:cNvSpPr txBox="1">
            <a:spLocks/>
          </p:cNvSpPr>
          <p:nvPr/>
        </p:nvSpPr>
        <p:spPr>
          <a:xfrm>
            <a:off x="304800" y="1524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Weekly Updates Reporting</a:t>
            </a:r>
          </a:p>
        </p:txBody>
      </p:sp>
      <p:pic>
        <p:nvPicPr>
          <p:cNvPr id="5" name="Picture 4" descr="Weekly Update.JPG"/>
          <p:cNvPicPr>
            <a:picLocks noChangeAspect="1"/>
          </p:cNvPicPr>
          <p:nvPr/>
        </p:nvPicPr>
        <p:blipFill>
          <a:blip r:embed="rId3" cstate="email"/>
          <a:srcRect/>
          <a:stretch>
            <a:fillRect/>
          </a:stretch>
        </p:blipFill>
        <p:spPr>
          <a:xfrm>
            <a:off x="381000" y="762001"/>
            <a:ext cx="8382000" cy="533400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58172" y="609600"/>
            <a:ext cx="7823828" cy="5518150"/>
          </a:xfrm>
          <a:prstGeom prst="rect">
            <a:avLst/>
          </a:prstGeom>
          <a:noFill/>
          <a:ln w="9525">
            <a:noFill/>
            <a:miter lim="800000"/>
            <a:headEnd/>
            <a:tailEnd/>
          </a:ln>
          <a:effectLst/>
        </p:spPr>
      </p:pic>
      <p:sp>
        <p:nvSpPr>
          <p:cNvPr id="3" name="Title 37"/>
          <p:cNvSpPr txBox="1">
            <a:spLocks/>
          </p:cNvSpPr>
          <p:nvPr/>
        </p:nvSpPr>
        <p:spPr>
          <a:xfrm>
            <a:off x="304800" y="76204"/>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lang="en-US" sz="3600" b="0" spc="-150" dirty="0" smtClean="0">
                <a:ln w="3175">
                  <a:noFill/>
                </a:ln>
                <a:gradFill flip="none" rotWithShape="1">
                  <a:gsLst>
                    <a:gs pos="0">
                      <a:srgbClr val="FFFFB9"/>
                    </a:gs>
                    <a:gs pos="36000">
                      <a:srgbClr val="FFFF99"/>
                    </a:gs>
                    <a:gs pos="86000">
                      <a:srgbClr val="F6AE1E"/>
                    </a:gs>
                  </a:gsLst>
                  <a:lin ang="5400000" scaled="0"/>
                  <a:tileRect/>
                </a:gradFill>
                <a:latin typeface="Segoe" pitchFamily="34" charset="0"/>
                <a:cs typeface="Arial" charset="0"/>
              </a:rPr>
              <a:t>Stimulus360 Mandatory ARRA Report</a:t>
            </a:r>
            <a:endPar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uLnTx/>
              <a:uFillTx/>
              <a:latin typeface="Segoe" pitchFamily="34" charset="0"/>
              <a:ea typeface="+mn-ea"/>
              <a:cs typeface="Arial" charset="0"/>
            </a:endParaRPr>
          </a:p>
          <a:p>
            <a:pPr marL="0" marR="0" lvl="0" indent="0" algn="l" defTabSz="914363" rtl="0" eaLnBrk="1" fontAlgn="auto" latinLnBrk="0" hangingPunct="1">
              <a:lnSpc>
                <a:spcPct val="90000"/>
              </a:lnSpc>
              <a:spcBef>
                <a:spcPct val="0"/>
              </a:spcBef>
              <a:spcAft>
                <a:spcPts val="0"/>
              </a:spcAft>
              <a:buClrTx/>
              <a:buSzTx/>
              <a:buFontTx/>
              <a:buNone/>
              <a:tabLst/>
              <a:defRPr/>
            </a:pPr>
            <a:endParaRPr lang="en-US"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cs typeface="Arial"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762002" y="990600"/>
            <a:ext cx="7640047" cy="5105400"/>
          </a:xfrm>
          <a:prstGeom prst="roundRect">
            <a:avLst>
              <a:gd name="adj" fmla="val 7560"/>
            </a:avLst>
          </a:prstGeom>
          <a:gradFill flip="none" rotWithShape="1">
            <a:gsLst>
              <a:gs pos="2000">
                <a:srgbClr val="000000">
                  <a:alpha val="43000"/>
                </a:srgbClr>
              </a:gs>
              <a:gs pos="63000">
                <a:schemeClr val="tx1">
                  <a:alpha val="0"/>
                </a:schemeClr>
              </a:gs>
              <a:gs pos="45000">
                <a:schemeClr val="tx1">
                  <a:alpha val="0"/>
                </a:schemeClr>
              </a:gs>
            </a:gsLst>
            <a:lin ang="0" scaled="1"/>
            <a:tileRect/>
          </a:gradFill>
          <a:ln w="6350">
            <a:solidFill>
              <a:srgbClr val="FFFFFF">
                <a:alpha val="27059"/>
              </a:srgbClr>
            </a:solidFill>
          </a:ln>
          <a:effectLst>
            <a:innerShdw blurRad="393700">
              <a:srgbClr val="56448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anchor="ctr"/>
          <a:lstStyle/>
          <a:p>
            <a:pPr algn="ctr" defTabSz="914063">
              <a:lnSpc>
                <a:spcPct val="85000"/>
              </a:lnSpc>
              <a:defRPr/>
            </a:pPr>
            <a:endParaRPr lang="en-US" sz="3000" b="1" i="1" spc="-83" dirty="0">
              <a:gradFill flip="none" rotWithShape="1">
                <a:gsLst>
                  <a:gs pos="0">
                    <a:srgbClr val="FFCF79"/>
                  </a:gs>
                  <a:gs pos="100000">
                    <a:schemeClr val="tx2">
                      <a:shade val="100000"/>
                      <a:satMod val="115000"/>
                    </a:schemeClr>
                  </a:gs>
                </a:gsLst>
                <a:lin ang="16200000" scaled="1"/>
                <a:tileRect/>
              </a:gradFill>
            </a:endParaRPr>
          </a:p>
        </p:txBody>
      </p:sp>
      <p:sp>
        <p:nvSpPr>
          <p:cNvPr id="8" name="Rounded Rectangle 7"/>
          <p:cNvSpPr/>
          <p:nvPr/>
        </p:nvSpPr>
        <p:spPr bwMode="auto">
          <a:xfrm flipH="1">
            <a:off x="895516" y="1081342"/>
            <a:ext cx="7344512" cy="1605229"/>
          </a:xfrm>
          <a:prstGeom prst="roundRect">
            <a:avLst>
              <a:gd name="adj" fmla="val 22119"/>
            </a:avLst>
          </a:prstGeom>
          <a:gradFill flip="none" rotWithShape="1">
            <a:gsLst>
              <a:gs pos="0">
                <a:srgbClr val="B5FB85"/>
              </a:gs>
              <a:gs pos="73000">
                <a:srgbClr val="B5FB85">
                  <a:alpha val="59000"/>
                </a:srgbClr>
              </a:gs>
              <a:gs pos="100000">
                <a:srgbClr val="B5FB85">
                  <a:alpha val="11000"/>
                </a:srgbClr>
              </a:gs>
            </a:gsLst>
            <a:path path="circle">
              <a:fillToRect l="100000" t="100000"/>
            </a:path>
            <a:tileRect r="-100000" b="-100000"/>
          </a:gradFill>
          <a:ln w="19050">
            <a:solidFill>
              <a:schemeClr val="tx1">
                <a:alpha val="23000"/>
              </a:schemeClr>
            </a:solidFill>
          </a:ln>
          <a:effectLst>
            <a:innerShdw blurRad="393700">
              <a:srgbClr val="FAC70E">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anchor="ctr"/>
          <a:lstStyle/>
          <a:p>
            <a:pPr algn="ctr">
              <a:defRPr/>
            </a:pPr>
            <a:endParaRPr lang="en-US" dirty="0"/>
          </a:p>
        </p:txBody>
      </p:sp>
      <p:sp>
        <p:nvSpPr>
          <p:cNvPr id="9" name="Rounded Rectangle 8"/>
          <p:cNvSpPr/>
          <p:nvPr/>
        </p:nvSpPr>
        <p:spPr bwMode="auto">
          <a:xfrm flipH="1">
            <a:off x="895515" y="2743202"/>
            <a:ext cx="7423276" cy="1605229"/>
          </a:xfrm>
          <a:prstGeom prst="roundRect">
            <a:avLst>
              <a:gd name="adj" fmla="val 22119"/>
            </a:avLst>
          </a:prstGeom>
          <a:gradFill flip="none" rotWithShape="1">
            <a:gsLst>
              <a:gs pos="0">
                <a:srgbClr val="F3C37D"/>
              </a:gs>
              <a:gs pos="78000">
                <a:srgbClr val="7174DD"/>
              </a:gs>
              <a:gs pos="100000">
                <a:srgbClr val="ABADEB">
                  <a:alpha val="1000"/>
                </a:srgbClr>
              </a:gs>
            </a:gsLst>
            <a:path path="circle">
              <a:fillToRect l="100000" t="100000"/>
            </a:path>
            <a:tileRect r="-100000" b="-100000"/>
          </a:gradFill>
          <a:ln w="19050">
            <a:solidFill>
              <a:schemeClr val="tx1">
                <a:alpha val="23000"/>
              </a:schemeClr>
            </a:solidFill>
          </a:ln>
          <a:effectLst>
            <a:innerShdw blurRad="393700">
              <a:srgbClr val="FAC70E">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anchor="ctr"/>
          <a:lstStyle/>
          <a:p>
            <a:pPr algn="ctr">
              <a:defRPr/>
            </a:pPr>
            <a:endParaRPr lang="en-US" dirty="0"/>
          </a:p>
        </p:txBody>
      </p:sp>
      <p:sp>
        <p:nvSpPr>
          <p:cNvPr id="10" name="Rounded Rectangle 9"/>
          <p:cNvSpPr/>
          <p:nvPr/>
        </p:nvSpPr>
        <p:spPr bwMode="auto">
          <a:xfrm flipH="1">
            <a:off x="895515" y="4343406"/>
            <a:ext cx="7423276" cy="1605229"/>
          </a:xfrm>
          <a:prstGeom prst="roundRect">
            <a:avLst>
              <a:gd name="adj" fmla="val 22119"/>
            </a:avLst>
          </a:prstGeom>
          <a:gradFill flip="none" rotWithShape="1">
            <a:gsLst>
              <a:gs pos="0">
                <a:srgbClr val="6BAFF9"/>
              </a:gs>
              <a:gs pos="65000">
                <a:srgbClr val="6699FF"/>
              </a:gs>
              <a:gs pos="100000">
                <a:srgbClr val="7174DD">
                  <a:alpha val="0"/>
                </a:srgbClr>
              </a:gs>
            </a:gsLst>
            <a:path path="circle">
              <a:fillToRect l="100000" t="100000"/>
            </a:path>
            <a:tileRect r="-100000" b="-100000"/>
          </a:gradFill>
          <a:ln w="19050">
            <a:solidFill>
              <a:schemeClr val="tx1">
                <a:alpha val="23000"/>
              </a:schemeClr>
            </a:solidFill>
          </a:ln>
          <a:effectLst>
            <a:innerShdw blurRad="393700">
              <a:srgbClr val="FAC70E">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anchor="ctr"/>
          <a:lstStyle/>
          <a:p>
            <a:pPr algn="ctr">
              <a:defRPr/>
            </a:pPr>
            <a:endParaRPr lang="en-US" dirty="0"/>
          </a:p>
        </p:txBody>
      </p:sp>
      <p:sp>
        <p:nvSpPr>
          <p:cNvPr id="12" name="Rounded Rectangle 11"/>
          <p:cNvSpPr/>
          <p:nvPr/>
        </p:nvSpPr>
        <p:spPr bwMode="auto">
          <a:xfrm flipH="1">
            <a:off x="981966" y="1142585"/>
            <a:ext cx="7202931" cy="606662"/>
          </a:xfrm>
          <a:prstGeom prst="roundRect">
            <a:avLst>
              <a:gd name="adj" fmla="val 50000"/>
            </a:avLst>
          </a:prstGeom>
          <a:gradFill flip="none" rotWithShape="1">
            <a:gsLst>
              <a:gs pos="0">
                <a:schemeClr val="tx1"/>
              </a:gs>
              <a:gs pos="65000">
                <a:schemeClr val="tx1">
                  <a:alpha val="0"/>
                </a:schemeClr>
              </a:gs>
            </a:gsLst>
            <a:lin ang="54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66714" tIns="0" rIns="0" bIns="38097"/>
          <a:lstStyle/>
          <a:p>
            <a:pPr algn="ctr">
              <a:defRPr/>
            </a:pPr>
            <a:r>
              <a:rPr lang="en-US" sz="2000" i="1" dirty="0" smtClean="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rPr>
              <a:t>End-to-End Funds Management</a:t>
            </a:r>
            <a:endParaRPr lang="en-US" sz="2000" i="1"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endParaRPr>
          </a:p>
        </p:txBody>
      </p:sp>
      <p:sp>
        <p:nvSpPr>
          <p:cNvPr id="18" name="Rounded Rectangle 17"/>
          <p:cNvSpPr/>
          <p:nvPr/>
        </p:nvSpPr>
        <p:spPr bwMode="auto">
          <a:xfrm flipH="1">
            <a:off x="981965" y="2824245"/>
            <a:ext cx="7255157" cy="606662"/>
          </a:xfrm>
          <a:prstGeom prst="roundRect">
            <a:avLst>
              <a:gd name="adj" fmla="val 50000"/>
            </a:avLst>
          </a:prstGeom>
          <a:gradFill flip="none" rotWithShape="1">
            <a:gsLst>
              <a:gs pos="0">
                <a:schemeClr val="tx1"/>
              </a:gs>
              <a:gs pos="65000">
                <a:schemeClr val="tx1">
                  <a:alpha val="0"/>
                </a:schemeClr>
              </a:gs>
            </a:gsLst>
            <a:lin ang="54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66714" tIns="0" rIns="76194" bIns="38097"/>
          <a:lstStyle/>
          <a:p>
            <a:pPr algn="ctr">
              <a:defRPr/>
            </a:pPr>
            <a:r>
              <a:rPr lang="en-US" sz="2000" i="1" dirty="0" smtClean="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rPr>
              <a:t>Transparency &amp; Accountability</a:t>
            </a:r>
            <a:endParaRPr lang="en-US" sz="2000" i="1"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endParaRPr>
          </a:p>
        </p:txBody>
      </p:sp>
      <p:sp>
        <p:nvSpPr>
          <p:cNvPr id="19" name="Rounded Rectangle 18"/>
          <p:cNvSpPr/>
          <p:nvPr/>
        </p:nvSpPr>
        <p:spPr bwMode="auto">
          <a:xfrm flipH="1">
            <a:off x="981965" y="4402637"/>
            <a:ext cx="7255157" cy="606662"/>
          </a:xfrm>
          <a:prstGeom prst="roundRect">
            <a:avLst>
              <a:gd name="adj" fmla="val 50000"/>
            </a:avLst>
          </a:prstGeom>
          <a:gradFill flip="none" rotWithShape="1">
            <a:gsLst>
              <a:gs pos="0">
                <a:schemeClr val="tx1"/>
              </a:gs>
              <a:gs pos="65000">
                <a:schemeClr val="tx1">
                  <a:alpha val="0"/>
                </a:schemeClr>
              </a:gs>
            </a:gsLst>
            <a:lin ang="54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66714" tIns="0" rIns="76194" bIns="38097"/>
          <a:lstStyle/>
          <a:p>
            <a:pPr algn="ctr">
              <a:defRPr/>
            </a:pPr>
            <a:r>
              <a:rPr lang="en-US" sz="2000" i="1" dirty="0" smtClean="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rPr>
              <a:t>Job Creation</a:t>
            </a:r>
            <a:endParaRPr lang="en-US" sz="2000" i="1" dirty="0">
              <a:ln w="18415" cmpd="sng">
                <a:noFill/>
                <a:prstDash val="solid"/>
              </a:ln>
              <a:gradFill>
                <a:gsLst>
                  <a:gs pos="0">
                    <a:srgbClr val="0F0F0F"/>
                  </a:gs>
                  <a:gs pos="77000">
                    <a:schemeClr val="bg2">
                      <a:lumMod val="95000"/>
                      <a:lumOff val="5000"/>
                    </a:schemeClr>
                  </a:gs>
                </a:gsLst>
                <a:lin ang="16200000" scaled="1"/>
              </a:gradFill>
              <a:effectLst>
                <a:glow rad="101600">
                  <a:schemeClr val="tx1">
                    <a:alpha val="40000"/>
                  </a:schemeClr>
                </a:glow>
                <a:outerShdw blurRad="38100" dist="38100" dir="2700000" algn="tl">
                  <a:srgbClr val="000000">
                    <a:alpha val="43137"/>
                  </a:srgbClr>
                </a:outerShdw>
                <a:reflection blurRad="6350" stA="55000" endA="300" endPos="45500" dir="5400000" sy="-100000" algn="bl" rotWithShape="0"/>
              </a:effectLst>
              <a:latin typeface="Segoe Black" pitchFamily="34" charset="0"/>
            </a:endParaRPr>
          </a:p>
        </p:txBody>
      </p:sp>
      <p:sp>
        <p:nvSpPr>
          <p:cNvPr id="11282" name="Text Placeholder 20"/>
          <p:cNvSpPr>
            <a:spLocks noGrp="1"/>
          </p:cNvSpPr>
          <p:nvPr>
            <p:ph type="body" sz="quarter" idx="4294967295"/>
          </p:nvPr>
        </p:nvSpPr>
        <p:spPr>
          <a:xfrm>
            <a:off x="2228239" y="1524003"/>
            <a:ext cx="5967879" cy="852541"/>
          </a:xfrm>
          <a:prstGeom prst="rect">
            <a:avLst/>
          </a:prstGeom>
        </p:spPr>
        <p:txBody>
          <a:bodyPr/>
          <a:lstStyle/>
          <a:p>
            <a:pPr marL="228847" indent="-228847">
              <a:spcBef>
                <a:spcPts val="167"/>
              </a:spcBef>
            </a:pPr>
            <a:r>
              <a:rPr lang="en-US" sz="1400" dirty="0" smtClean="0">
                <a:solidFill>
                  <a:schemeClr val="bg1"/>
                </a:solidFill>
              </a:rPr>
              <a:t>Fully interactive and easy to use performance dashboards</a:t>
            </a:r>
          </a:p>
          <a:p>
            <a:pPr marL="228847" indent="-228847">
              <a:spcBef>
                <a:spcPts val="167"/>
              </a:spcBef>
            </a:pPr>
            <a:r>
              <a:rPr lang="en-US" sz="1400" dirty="0" smtClean="0">
                <a:solidFill>
                  <a:schemeClr val="bg1"/>
                </a:solidFill>
              </a:rPr>
              <a:t>Track and manage incoming resources and outgoing funds </a:t>
            </a:r>
          </a:p>
          <a:p>
            <a:pPr marL="228847" indent="-228847">
              <a:spcBef>
                <a:spcPts val="167"/>
              </a:spcBef>
            </a:pPr>
            <a:r>
              <a:rPr lang="en-US" sz="1400" dirty="0" smtClean="0">
                <a:solidFill>
                  <a:schemeClr val="bg1"/>
                </a:solidFill>
              </a:rPr>
              <a:t>Full cycle management with drill to details between levels </a:t>
            </a:r>
          </a:p>
          <a:p>
            <a:pPr marL="228847" indent="-228847">
              <a:spcBef>
                <a:spcPts val="167"/>
              </a:spcBef>
            </a:pPr>
            <a:r>
              <a:rPr lang="en-US" sz="1400" dirty="0" smtClean="0">
                <a:solidFill>
                  <a:schemeClr val="bg1"/>
                </a:solidFill>
              </a:rPr>
              <a:t>Accessible and useable by citizens and oversight boards </a:t>
            </a:r>
          </a:p>
        </p:txBody>
      </p:sp>
      <p:sp>
        <p:nvSpPr>
          <p:cNvPr id="23" name="Text Placeholder 20"/>
          <p:cNvSpPr txBox="1">
            <a:spLocks/>
          </p:cNvSpPr>
          <p:nvPr/>
        </p:nvSpPr>
        <p:spPr bwMode="auto">
          <a:xfrm>
            <a:off x="2209803" y="3249781"/>
            <a:ext cx="6852413" cy="852541"/>
          </a:xfrm>
          <a:prstGeom prst="rect">
            <a:avLst/>
          </a:prstGeom>
          <a:noFill/>
          <a:ln w="9525">
            <a:noFill/>
            <a:miter lim="800000"/>
            <a:headEnd/>
            <a:tailEnd/>
          </a:ln>
        </p:spPr>
        <p:txBody>
          <a:bodyPr wrap="square" lIns="0" tIns="0" rIns="0" bIns="0">
            <a:spAutoFit/>
          </a:bodyPr>
          <a:lstStyle/>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Meets requirements for federal, state &amp; local  government agencies</a:t>
            </a:r>
          </a:p>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Built-in accountability measures</a:t>
            </a:r>
            <a:endParaRPr lang="en-US" sz="1400" kern="0" dirty="0" smtClean="0">
              <a:solidFill>
                <a:schemeClr val="bg1"/>
              </a:solidFill>
              <a:latin typeface="Segoe" pitchFamily="34" charset="0"/>
            </a:endParaRPr>
          </a:p>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Covers infrastructure and operational purposes funding </a:t>
            </a:r>
            <a:endParaRPr lang="en-US" sz="1400" kern="0" dirty="0" smtClean="0">
              <a:solidFill>
                <a:schemeClr val="bg1"/>
              </a:solidFill>
              <a:latin typeface="Segoe" pitchFamily="34" charset="0"/>
            </a:endParaRPr>
          </a:p>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Accessibility to each contract awarded or grant issued</a:t>
            </a:r>
            <a:endParaRPr lang="en-US" sz="1400" kern="0" dirty="0">
              <a:solidFill>
                <a:schemeClr val="bg1"/>
              </a:solidFill>
              <a:latin typeface="Segoe" pitchFamily="34" charset="0"/>
            </a:endParaRPr>
          </a:p>
        </p:txBody>
      </p:sp>
      <p:sp>
        <p:nvSpPr>
          <p:cNvPr id="24" name="Text Placeholder 20"/>
          <p:cNvSpPr txBox="1">
            <a:spLocks/>
          </p:cNvSpPr>
          <p:nvPr/>
        </p:nvSpPr>
        <p:spPr bwMode="auto">
          <a:xfrm>
            <a:off x="2209800" y="4837702"/>
            <a:ext cx="6064780" cy="852541"/>
          </a:xfrm>
          <a:prstGeom prst="rect">
            <a:avLst/>
          </a:prstGeom>
          <a:noFill/>
          <a:ln w="9525">
            <a:noFill/>
            <a:miter lim="800000"/>
            <a:headEnd/>
            <a:tailEnd/>
          </a:ln>
        </p:spPr>
        <p:txBody>
          <a:bodyPr wrap="square" lIns="0" tIns="0" rIns="0" bIns="0">
            <a:spAutoFit/>
          </a:bodyPr>
          <a:lstStyle/>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Tracks and reports on associated job creation and sustainability</a:t>
            </a:r>
          </a:p>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Compares against state-established target metrics</a:t>
            </a:r>
          </a:p>
          <a:p>
            <a:pPr marL="228847" indent="-228847" defTabSz="912740" eaLnBrk="0" hangingPunct="0">
              <a:lnSpc>
                <a:spcPct val="90000"/>
              </a:lnSpc>
              <a:spcBef>
                <a:spcPts val="167"/>
              </a:spcBef>
              <a:buClr>
                <a:schemeClr val="tx2"/>
              </a:buClr>
              <a:buSzPct val="95000"/>
              <a:buBlip>
                <a:blip r:embed="rId3"/>
              </a:buBlip>
              <a:defRPr/>
            </a:pPr>
            <a:r>
              <a:rPr lang="en-US" sz="1400" dirty="0" smtClean="0">
                <a:solidFill>
                  <a:schemeClr val="bg1"/>
                </a:solidFill>
              </a:rPr>
              <a:t>Correlates to state unemployment statistics </a:t>
            </a:r>
          </a:p>
          <a:p>
            <a:pPr marL="228847" indent="-228847" defTabSz="912740" eaLnBrk="0" hangingPunct="0">
              <a:lnSpc>
                <a:spcPct val="90000"/>
              </a:lnSpc>
              <a:spcBef>
                <a:spcPts val="167"/>
              </a:spcBef>
              <a:buClr>
                <a:schemeClr val="tx2"/>
              </a:buClr>
              <a:buSzPct val="95000"/>
              <a:buBlip>
                <a:blip r:embed="rId3"/>
              </a:buBlip>
              <a:defRPr/>
            </a:pPr>
            <a:endParaRPr lang="en-US" sz="1400" kern="0" dirty="0">
              <a:latin typeface="Segoe" pitchFamily="34" charset="0"/>
            </a:endParaRPr>
          </a:p>
        </p:txBody>
      </p:sp>
      <p:sp>
        <p:nvSpPr>
          <p:cNvPr id="17" name="Title 37"/>
          <p:cNvSpPr txBox="1">
            <a:spLocks/>
          </p:cNvSpPr>
          <p:nvPr/>
        </p:nvSpPr>
        <p:spPr>
          <a:xfrm>
            <a:off x="381001" y="230197"/>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 360 Summary</a:t>
            </a:r>
          </a:p>
        </p:txBody>
      </p:sp>
      <p:grpSp>
        <p:nvGrpSpPr>
          <p:cNvPr id="2" name="Group 20"/>
          <p:cNvGrpSpPr/>
          <p:nvPr/>
        </p:nvGrpSpPr>
        <p:grpSpPr>
          <a:xfrm>
            <a:off x="913447" y="4419606"/>
            <a:ext cx="1299934" cy="1498209"/>
            <a:chOff x="1751012" y="1295400"/>
            <a:chExt cx="3760787" cy="3760787"/>
          </a:xfrm>
        </p:grpSpPr>
        <p:sp>
          <p:nvSpPr>
            <p:cNvPr id="26" name="Oval 25"/>
            <p:cNvSpPr/>
            <p:nvPr/>
          </p:nvSpPr>
          <p:spPr bwMode="auto">
            <a:xfrm>
              <a:off x="1751012" y="1295400"/>
              <a:ext cx="3760787" cy="3760787"/>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27" name="Rectangle 26"/>
            <p:cNvSpPr/>
            <p:nvPr/>
          </p:nvSpPr>
          <p:spPr>
            <a:xfrm>
              <a:off x="2064469" y="1790700"/>
              <a:ext cx="3133873" cy="2971800"/>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endParaRPr lang="en-US" sz="20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endParaRPr>
            </a:p>
          </p:txBody>
        </p:sp>
      </p:grpSp>
      <p:pic>
        <p:nvPicPr>
          <p:cNvPr id="16" name="Picture 15" descr="SharedTask.png"/>
          <p:cNvPicPr>
            <a:picLocks noChangeAspect="1"/>
          </p:cNvPicPr>
          <p:nvPr/>
        </p:nvPicPr>
        <p:blipFill>
          <a:blip r:embed="rId4" cstate="email"/>
          <a:stretch>
            <a:fillRect/>
          </a:stretch>
        </p:blipFill>
        <p:spPr>
          <a:xfrm>
            <a:off x="1162098" y="4648206"/>
            <a:ext cx="914788" cy="1088443"/>
          </a:xfrm>
          <a:prstGeom prst="rect">
            <a:avLst/>
          </a:prstGeom>
          <a:noFill/>
          <a:ln>
            <a:noFill/>
          </a:ln>
        </p:spPr>
      </p:pic>
      <p:grpSp>
        <p:nvGrpSpPr>
          <p:cNvPr id="3" name="Group 27"/>
          <p:cNvGrpSpPr/>
          <p:nvPr/>
        </p:nvGrpSpPr>
        <p:grpSpPr>
          <a:xfrm>
            <a:off x="913447" y="2819402"/>
            <a:ext cx="1299934" cy="1498209"/>
            <a:chOff x="1751012" y="1295400"/>
            <a:chExt cx="3760787" cy="3760787"/>
          </a:xfrm>
        </p:grpSpPr>
        <p:sp>
          <p:nvSpPr>
            <p:cNvPr id="29" name="Oval 28"/>
            <p:cNvSpPr/>
            <p:nvPr/>
          </p:nvSpPr>
          <p:spPr bwMode="auto">
            <a:xfrm>
              <a:off x="1751012" y="1295400"/>
              <a:ext cx="3760787" cy="3760787"/>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30" name="Rectangle 29"/>
            <p:cNvSpPr/>
            <p:nvPr/>
          </p:nvSpPr>
          <p:spPr>
            <a:xfrm>
              <a:off x="2064469" y="1790700"/>
              <a:ext cx="3133873" cy="2971800"/>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endParaRPr lang="en-US" sz="20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endParaRPr>
            </a:p>
          </p:txBody>
        </p:sp>
      </p:grpSp>
      <p:grpSp>
        <p:nvGrpSpPr>
          <p:cNvPr id="4" name="Group 31"/>
          <p:cNvGrpSpPr/>
          <p:nvPr/>
        </p:nvGrpSpPr>
        <p:grpSpPr>
          <a:xfrm>
            <a:off x="913447" y="1142999"/>
            <a:ext cx="1299934" cy="1498209"/>
            <a:chOff x="1751012" y="1295400"/>
            <a:chExt cx="3760787" cy="3760787"/>
          </a:xfrm>
        </p:grpSpPr>
        <p:sp>
          <p:nvSpPr>
            <p:cNvPr id="33" name="Oval 32"/>
            <p:cNvSpPr/>
            <p:nvPr/>
          </p:nvSpPr>
          <p:spPr bwMode="auto">
            <a:xfrm>
              <a:off x="1751012" y="1295400"/>
              <a:ext cx="3760787" cy="3760787"/>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30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34" name="Rectangle 33"/>
            <p:cNvSpPr/>
            <p:nvPr/>
          </p:nvSpPr>
          <p:spPr>
            <a:xfrm>
              <a:off x="2064469" y="1790700"/>
              <a:ext cx="3133873" cy="2971800"/>
            </a:xfrm>
            <a:prstGeom prst="rect">
              <a:avLst/>
            </a:prstGeom>
          </p:spPr>
          <p:txBody>
            <a:bodyPr wrap="square" lIns="91436" tIns="45719" rIns="91436" bIns="45719">
              <a:prstTxWarp prst="textArchDown">
                <a:avLst/>
              </a:prstTxWarp>
              <a:spAutoFit/>
            </a:bodyPr>
            <a:lstStyle/>
            <a:p>
              <a:pPr marL="61913" lvl="1" indent="-61913" algn="ctr" fontAlgn="base">
                <a:lnSpc>
                  <a:spcPct val="90000"/>
                </a:lnSpc>
                <a:spcBef>
                  <a:spcPct val="50000"/>
                </a:spcBef>
                <a:spcAft>
                  <a:spcPct val="0"/>
                </a:spcAft>
                <a:buSzPct val="61000"/>
                <a:defRPr/>
              </a:pPr>
              <a:endParaRPr lang="en-US" sz="2000" spc="-100" dirty="0" smtClean="0">
                <a:gradFill>
                  <a:gsLst>
                    <a:gs pos="0">
                      <a:schemeClr val="tx1"/>
                    </a:gs>
                    <a:gs pos="86000">
                      <a:schemeClr val="tx1"/>
                    </a:gs>
                  </a:gsLst>
                  <a:lin ang="5400000" scaled="0"/>
                </a:gradFill>
                <a:effectLst>
                  <a:outerShdw blurRad="101600" algn="ctr" rotWithShape="0">
                    <a:prstClr val="black">
                      <a:alpha val="40000"/>
                    </a:prstClr>
                  </a:outerShdw>
                </a:effectLst>
                <a:latin typeface="Segoe Light" pitchFamily="34" charset="0"/>
              </a:endParaRPr>
            </a:p>
          </p:txBody>
        </p:sp>
      </p:grpSp>
      <p:pic>
        <p:nvPicPr>
          <p:cNvPr id="36" name="Picture 35" descr="grow_change.png"/>
          <p:cNvPicPr>
            <a:picLocks noChangeAspect="1"/>
          </p:cNvPicPr>
          <p:nvPr/>
        </p:nvPicPr>
        <p:blipFill>
          <a:blip r:embed="rId5" cstate="email"/>
          <a:stretch>
            <a:fillRect/>
          </a:stretch>
        </p:blipFill>
        <p:spPr>
          <a:xfrm>
            <a:off x="1142106" y="2971800"/>
            <a:ext cx="1040694" cy="1248508"/>
          </a:xfrm>
          <a:prstGeom prst="rect">
            <a:avLst/>
          </a:prstGeom>
          <a:noFill/>
          <a:ln>
            <a:noFill/>
          </a:ln>
        </p:spPr>
      </p:pic>
      <p:pic>
        <p:nvPicPr>
          <p:cNvPr id="35" name="Picture 34" descr="Search Documents.png"/>
          <p:cNvPicPr>
            <a:picLocks noChangeAspect="1"/>
          </p:cNvPicPr>
          <p:nvPr/>
        </p:nvPicPr>
        <p:blipFill>
          <a:blip r:embed="rId6" cstate="email"/>
          <a:stretch>
            <a:fillRect/>
          </a:stretch>
        </p:blipFill>
        <p:spPr>
          <a:xfrm>
            <a:off x="1027777" y="1346661"/>
            <a:ext cx="1123949" cy="119251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282"/>
                                        </p:tgtEl>
                                        <p:attrNameLst>
                                          <p:attrName>style.visibility</p:attrName>
                                        </p:attrNameLst>
                                      </p:cBhvr>
                                      <p:to>
                                        <p:strVal val="visible"/>
                                      </p:to>
                                    </p:set>
                                    <p:animEffect transition="in" filter="fade">
                                      <p:cBhvr>
                                        <p:cTn id="13" dur="500"/>
                                        <p:tgtEl>
                                          <p:spTgt spid="1128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nodeType="withEffect">
                                  <p:stCondLst>
                                    <p:cond delay="20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42"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par>
                          <p:cTn id="53" fill="hold">
                            <p:stCondLst>
                              <p:cond delay="7500"/>
                            </p:stCondLst>
                            <p:childTnLst>
                              <p:par>
                                <p:cTn id="54" presetID="42"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2000"/>
                                        <p:tgtEl>
                                          <p:spTgt spid="35"/>
                                        </p:tgtEl>
                                      </p:cBhvr>
                                    </p:animEffect>
                                  </p:childTnLst>
                                </p:cTn>
                              </p:par>
                              <p:par>
                                <p:cTn id="62" presetID="10" presetClass="entr" presetSubtype="0" fill="hold" nodeType="withEffect">
                                  <p:stCondLst>
                                    <p:cond delay="100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9" grpId="0" animBg="1"/>
      <p:bldP spid="10" grpId="0" animBg="1"/>
      <p:bldP spid="12" grpId="0" animBg="1"/>
      <p:bldP spid="18" grpId="0" animBg="1"/>
      <p:bldP spid="19" grpId="0" animBg="1"/>
      <p:bldP spid="11282" grpId="0"/>
      <p:bldP spid="23"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7"/>
          <p:cNvSpPr txBox="1">
            <a:spLocks/>
          </p:cNvSpPr>
          <p:nvPr/>
        </p:nvSpPr>
        <p:spPr>
          <a:xfrm>
            <a:off x="304800" y="228602"/>
            <a:ext cx="8534400" cy="609399"/>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Stimulus360 </a:t>
            </a:r>
            <a:r>
              <a:rPr lang="en-US"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cs typeface="Arial" charset="0"/>
              </a:rPr>
              <a:t>Deployment Scenarios</a:t>
            </a:r>
            <a:endParaRPr kumimoji="0" lang="en-US"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endParaRPr>
          </a:p>
        </p:txBody>
      </p:sp>
      <p:sp>
        <p:nvSpPr>
          <p:cNvPr id="4" name="Text Placeholder 3"/>
          <p:cNvSpPr>
            <a:spLocks noGrp="1"/>
          </p:cNvSpPr>
          <p:nvPr>
            <p:ph type="body" sz="quarter" idx="4294967295"/>
          </p:nvPr>
        </p:nvSpPr>
        <p:spPr>
          <a:xfrm>
            <a:off x="381000" y="1219202"/>
            <a:ext cx="8382000" cy="5693866"/>
          </a:xfrm>
          <a:prstGeom prst="rect">
            <a:avLst/>
          </a:prstGeom>
        </p:spPr>
        <p:txBody>
          <a:bodyPr/>
          <a:lstStyle/>
          <a:p>
            <a:pPr marL="0">
              <a:spcBef>
                <a:spcPts val="600"/>
              </a:spcBef>
            </a:pPr>
            <a:r>
              <a:rPr lang="en-US" dirty="0" smtClean="0"/>
              <a:t>Stimulus360 will be deployed by the following options:</a:t>
            </a:r>
          </a:p>
          <a:p>
            <a:pPr marL="0">
              <a:spcBef>
                <a:spcPts val="600"/>
              </a:spcBef>
              <a:buNone/>
            </a:pPr>
            <a:endParaRPr lang="en-US" dirty="0" smtClean="0"/>
          </a:p>
          <a:p>
            <a:pPr marL="0" lvl="1">
              <a:spcBef>
                <a:spcPts val="600"/>
              </a:spcBef>
            </a:pPr>
            <a:r>
              <a:rPr lang="en-US" dirty="0" smtClean="0"/>
              <a:t>Customer site/customer managed</a:t>
            </a:r>
          </a:p>
          <a:p>
            <a:pPr marL="0" lvl="1">
              <a:spcBef>
                <a:spcPts val="600"/>
              </a:spcBef>
              <a:buNone/>
            </a:pPr>
            <a:endParaRPr lang="en-US" dirty="0" smtClean="0"/>
          </a:p>
          <a:p>
            <a:pPr marL="0" lvl="1">
              <a:spcBef>
                <a:spcPts val="600"/>
              </a:spcBef>
            </a:pPr>
            <a:r>
              <a:rPr lang="en-US" dirty="0" smtClean="0"/>
              <a:t>Customer site/Microsoft host provider managed</a:t>
            </a:r>
          </a:p>
          <a:p>
            <a:pPr marL="0" lvl="1">
              <a:spcBef>
                <a:spcPts val="600"/>
              </a:spcBef>
              <a:buNone/>
            </a:pPr>
            <a:endParaRPr lang="en-US" dirty="0" smtClean="0"/>
          </a:p>
          <a:p>
            <a:pPr marL="0" lvl="1">
              <a:spcBef>
                <a:spcPts val="600"/>
              </a:spcBef>
            </a:pPr>
            <a:r>
              <a:rPr lang="en-US" dirty="0" smtClean="0"/>
              <a:t>Microsoft hosted provider</a:t>
            </a:r>
          </a:p>
          <a:p>
            <a:pPr marL="0" lvl="1">
              <a:spcBef>
                <a:spcPts val="600"/>
              </a:spcBef>
              <a:buNone/>
            </a:pPr>
            <a:endParaRPr lang="en-US" dirty="0" smtClean="0"/>
          </a:p>
          <a:p>
            <a:pPr marL="0">
              <a:spcBef>
                <a:spcPts val="600"/>
              </a:spcBef>
            </a:pPr>
            <a:r>
              <a:rPr lang="en-US" dirty="0" smtClean="0"/>
              <a:t>Under hosted scenarios customers can receive credit for Microsoft software currently owned</a:t>
            </a:r>
          </a:p>
        </p:txBody>
      </p:sp>
      <p:pic>
        <p:nvPicPr>
          <p:cNvPr id="5" name="Picture 7" descr="C:\Program Files\Microsoft Resource DVD Artwork\DVD_ART\Artwork_Imagery\HARDWARE_IMAGERY\Illustration - Misc Hardware\XML Icons\Internet cloud web.png"/>
          <p:cNvPicPr>
            <a:picLocks noChangeAspect="1" noChangeArrowheads="1"/>
          </p:cNvPicPr>
          <p:nvPr/>
        </p:nvPicPr>
        <p:blipFill>
          <a:blip r:embed="rId3" cstate="print"/>
          <a:srcRect/>
          <a:stretch>
            <a:fillRect/>
          </a:stretch>
        </p:blipFill>
        <p:spPr bwMode="auto">
          <a:xfrm>
            <a:off x="4114680" y="3962402"/>
            <a:ext cx="1657782" cy="761999"/>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801430" y="2971803"/>
            <a:ext cx="924166" cy="9239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5372309" y="1981203"/>
            <a:ext cx="962276" cy="9620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48" y="228606"/>
            <a:ext cx="8375946" cy="1338828"/>
          </a:xfrm>
        </p:spPr>
        <p:txBody>
          <a:bodyPr/>
          <a:lstStyle/>
          <a:p>
            <a:r>
              <a:rPr lang="en-US" dirty="0" smtClean="0"/>
              <a:t>Stimulus360</a:t>
            </a:r>
            <a:br>
              <a:rPr lang="en-US" dirty="0" smtClean="0"/>
            </a:br>
            <a:r>
              <a:rPr sz="3600" smtClean="0">
                <a:gradFill>
                  <a:gsLst>
                    <a:gs pos="0">
                      <a:schemeClr val="tx2"/>
                    </a:gs>
                    <a:gs pos="86000">
                      <a:schemeClr val="tx2"/>
                    </a:gs>
                  </a:gsLst>
                  <a:lin ang="5400000" scaled="0"/>
                </a:gradFill>
              </a:rPr>
              <a:t>Getting Started</a:t>
            </a:r>
            <a:endParaRPr sz="3600" dirty="0">
              <a:gradFill>
                <a:gsLst>
                  <a:gs pos="0">
                    <a:schemeClr val="tx2"/>
                  </a:gs>
                  <a:gs pos="86000">
                    <a:schemeClr val="tx2"/>
                  </a:gs>
                </a:gsLst>
                <a:lin ang="5400000" scaled="0"/>
              </a:gradFill>
            </a:endParaRPr>
          </a:p>
        </p:txBody>
      </p:sp>
      <p:grpSp>
        <p:nvGrpSpPr>
          <p:cNvPr id="3" name="Group 87"/>
          <p:cNvGrpSpPr/>
          <p:nvPr/>
        </p:nvGrpSpPr>
        <p:grpSpPr>
          <a:xfrm>
            <a:off x="284635" y="1752600"/>
            <a:ext cx="2115101" cy="4522036"/>
            <a:chOff x="515939" y="1905000"/>
            <a:chExt cx="1533557" cy="4522036"/>
          </a:xfrm>
          <a:gradFill flip="none" rotWithShape="1">
            <a:gsLst>
              <a:gs pos="0">
                <a:srgbClr val="5E9EFF"/>
              </a:gs>
              <a:gs pos="39999">
                <a:srgbClr val="85C2FF"/>
              </a:gs>
              <a:gs pos="70000">
                <a:srgbClr val="C4D6EB"/>
              </a:gs>
              <a:gs pos="100000">
                <a:srgbClr val="FFEBFA"/>
              </a:gs>
            </a:gsLst>
            <a:lin ang="16200000" scaled="1"/>
            <a:tileRect/>
          </a:gradFill>
        </p:grpSpPr>
        <p:sp>
          <p:nvSpPr>
            <p:cNvPr id="34" name="Round Same Side Corner Rectangle 33"/>
            <p:cNvSpPr/>
            <p:nvPr/>
          </p:nvSpPr>
          <p:spPr>
            <a:xfrm>
              <a:off x="515939" y="1905000"/>
              <a:ext cx="1533557" cy="4522036"/>
            </a:xfrm>
            <a:prstGeom prst="round2SameRect">
              <a:avLst>
                <a:gd name="adj1" fmla="val 16667"/>
                <a:gd name="adj2" fmla="val 3883"/>
              </a:avLst>
            </a:prstGeom>
            <a:grp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45720" tIns="2148840" rIns="45720" bIns="45720" numCol="1" rtlCol="0" anchor="t" anchorCtr="0" compatLnSpc="1">
              <a:prstTxWarp prst="textNoShape">
                <a:avLst/>
              </a:prstTxWarp>
            </a:bodyPr>
            <a:lstStyle/>
            <a:p>
              <a:pPr algn="ctr" defTabSz="914099">
                <a:lnSpc>
                  <a:spcPct val="90000"/>
                </a:lnSpc>
              </a:pPr>
              <a:endPar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a:p>
              <a:pPr algn="ctr" defTabSz="914099">
                <a:lnSpc>
                  <a:spcPct val="90000"/>
                </a:lnSpc>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See the Solution in action at:  </a:t>
              </a:r>
              <a:r>
                <a:rPr lang="en-US" sz="1400" dirty="0" smtClean="0">
                  <a:solidFill>
                    <a:schemeClr val="tx1"/>
                  </a:solidFill>
                  <a:hlinkClick r:id="rId3"/>
                </a:rPr>
                <a:t>www.microsoftpsdemos.com</a:t>
              </a:r>
              <a:endParaRPr lang="en-US" sz="1400" dirty="0" smtClean="0">
                <a:solidFill>
                  <a:schemeClr val="tx1"/>
                </a:solidFill>
              </a:endParaRPr>
            </a:p>
            <a:p>
              <a:pPr algn="ctr" defTabSz="914099">
                <a:lnSpc>
                  <a:spcPct val="90000"/>
                </a:lnSpc>
              </a:pPr>
              <a:endParaRPr lang="en-US" sz="1400" dirty="0" smtClean="0"/>
            </a:p>
          </p:txBody>
        </p:sp>
        <p:sp>
          <p:nvSpPr>
            <p:cNvPr id="78" name="Rectangle 77"/>
            <p:cNvSpPr/>
            <p:nvPr/>
          </p:nvSpPr>
          <p:spPr bwMode="auto">
            <a:xfrm>
              <a:off x="560722" y="2781300"/>
              <a:ext cx="1453896" cy="1447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13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grpSp>
      <p:sp>
        <p:nvSpPr>
          <p:cNvPr id="70" name="Rectangle 69"/>
          <p:cNvSpPr/>
          <p:nvPr/>
        </p:nvSpPr>
        <p:spPr bwMode="auto">
          <a:xfrm>
            <a:off x="974348" y="1936962"/>
            <a:ext cx="735672" cy="53340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4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12" name="Freeform 11"/>
          <p:cNvSpPr>
            <a:spLocks noChangeAspect="1"/>
          </p:cNvSpPr>
          <p:nvPr/>
        </p:nvSpPr>
        <p:spPr bwMode="auto">
          <a:xfrm rot="380931">
            <a:off x="1098072" y="1879812"/>
            <a:ext cx="840523" cy="565404"/>
          </a:xfrm>
          <a:custGeom>
            <a:avLst/>
            <a:gdLst/>
            <a:ahLst/>
            <a:cxnLst>
              <a:cxn ang="0">
                <a:pos x="604" y="0"/>
              </a:cxn>
              <a:cxn ang="0">
                <a:pos x="360" y="235"/>
              </a:cxn>
              <a:cxn ang="0">
                <a:pos x="198" y="514"/>
              </a:cxn>
              <a:cxn ang="0">
                <a:pos x="178" y="527"/>
              </a:cxn>
              <a:cxn ang="0">
                <a:pos x="134" y="560"/>
              </a:cxn>
              <a:cxn ang="0">
                <a:pos x="117" y="508"/>
              </a:cxn>
              <a:cxn ang="0">
                <a:pos x="106" y="483"/>
              </a:cxn>
              <a:cxn ang="0">
                <a:pos x="50" y="367"/>
              </a:cxn>
              <a:cxn ang="0">
                <a:pos x="0" y="331"/>
              </a:cxn>
              <a:cxn ang="0">
                <a:pos x="63" y="298"/>
              </a:cxn>
              <a:cxn ang="0">
                <a:pos x="144" y="398"/>
              </a:cxn>
              <a:cxn ang="0">
                <a:pos x="161" y="434"/>
              </a:cxn>
              <a:cxn ang="0">
                <a:pos x="352" y="172"/>
              </a:cxn>
              <a:cxn ang="0">
                <a:pos x="604" y="0"/>
              </a:cxn>
            </a:cxnLst>
            <a:rect l="0" t="0" r="r" b="b"/>
            <a:pathLst>
              <a:path w="604" h="560">
                <a:moveTo>
                  <a:pt x="604" y="0"/>
                </a:moveTo>
                <a:cubicBezTo>
                  <a:pt x="516" y="62"/>
                  <a:pt x="435" y="141"/>
                  <a:pt x="360" y="235"/>
                </a:cubicBezTo>
                <a:cubicBezTo>
                  <a:pt x="285" y="330"/>
                  <a:pt x="231" y="423"/>
                  <a:pt x="198" y="514"/>
                </a:cubicBezTo>
                <a:cubicBezTo>
                  <a:pt x="178" y="527"/>
                  <a:pt x="178" y="527"/>
                  <a:pt x="178" y="527"/>
                </a:cubicBezTo>
                <a:cubicBezTo>
                  <a:pt x="161" y="538"/>
                  <a:pt x="146" y="549"/>
                  <a:pt x="134" y="560"/>
                </a:cubicBezTo>
                <a:cubicBezTo>
                  <a:pt x="132" y="550"/>
                  <a:pt x="126" y="532"/>
                  <a:pt x="117" y="508"/>
                </a:cubicBezTo>
                <a:cubicBezTo>
                  <a:pt x="106" y="483"/>
                  <a:pt x="106" y="483"/>
                  <a:pt x="106" y="483"/>
                </a:cubicBezTo>
                <a:cubicBezTo>
                  <a:pt x="84" y="427"/>
                  <a:pt x="65" y="389"/>
                  <a:pt x="50" y="367"/>
                </a:cubicBezTo>
                <a:cubicBezTo>
                  <a:pt x="34" y="345"/>
                  <a:pt x="17" y="333"/>
                  <a:pt x="0" y="331"/>
                </a:cubicBezTo>
                <a:cubicBezTo>
                  <a:pt x="24" y="309"/>
                  <a:pt x="45" y="298"/>
                  <a:pt x="63" y="298"/>
                </a:cubicBezTo>
                <a:cubicBezTo>
                  <a:pt x="88" y="298"/>
                  <a:pt x="115" y="331"/>
                  <a:pt x="144" y="398"/>
                </a:cubicBezTo>
                <a:cubicBezTo>
                  <a:pt x="161" y="434"/>
                  <a:pt x="161" y="434"/>
                  <a:pt x="161" y="434"/>
                </a:cubicBezTo>
                <a:cubicBezTo>
                  <a:pt x="214" y="339"/>
                  <a:pt x="276" y="250"/>
                  <a:pt x="352" y="172"/>
                </a:cubicBezTo>
                <a:cubicBezTo>
                  <a:pt x="492" y="28"/>
                  <a:pt x="604" y="0"/>
                  <a:pt x="604" y="0"/>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nvGrpSpPr>
          <p:cNvPr id="4" name="Group 89"/>
          <p:cNvGrpSpPr/>
          <p:nvPr/>
        </p:nvGrpSpPr>
        <p:grpSpPr>
          <a:xfrm>
            <a:off x="2456899" y="1752600"/>
            <a:ext cx="2115101" cy="4522036"/>
            <a:chOff x="2119838" y="1905000"/>
            <a:chExt cx="1533557" cy="4522036"/>
          </a:xfrm>
          <a:gradFill flip="none" rotWithShape="1">
            <a:gsLst>
              <a:gs pos="0">
                <a:srgbClr val="5E9EFF"/>
              </a:gs>
              <a:gs pos="39999">
                <a:srgbClr val="85C2FF"/>
              </a:gs>
              <a:gs pos="70000">
                <a:srgbClr val="C4D6EB"/>
              </a:gs>
              <a:gs pos="100000">
                <a:srgbClr val="FFEBFA"/>
              </a:gs>
            </a:gsLst>
            <a:lin ang="16200000" scaled="1"/>
            <a:tileRect/>
          </a:gradFill>
        </p:grpSpPr>
        <p:sp>
          <p:nvSpPr>
            <p:cNvPr id="32" name="Round Same Side Corner Rectangle 31"/>
            <p:cNvSpPr/>
            <p:nvPr/>
          </p:nvSpPr>
          <p:spPr>
            <a:xfrm>
              <a:off x="2119838" y="1905000"/>
              <a:ext cx="1533557" cy="4522036"/>
            </a:xfrm>
            <a:prstGeom prst="round2SameRect">
              <a:avLst>
                <a:gd name="adj1" fmla="val 16667"/>
                <a:gd name="adj2" fmla="val 3883"/>
              </a:avLst>
            </a:prstGeom>
            <a:grp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45720" tIns="2148840" rIns="45720" bIns="45720" numCol="1" rtlCol="0" anchor="t" anchorCtr="0" compatLnSpc="1">
              <a:prstTxWarp prst="textNoShape">
                <a:avLst/>
              </a:prstTxWarp>
            </a:bodyPr>
            <a:lstStyle/>
            <a:p>
              <a:pPr algn="ctr" defTabSz="914099">
                <a:lnSpc>
                  <a:spcPct val="90000"/>
                </a:lnSpc>
              </a:pPr>
              <a:endPar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a:p>
              <a:pPr algn="ctr" defTabSz="914099">
                <a:lnSpc>
                  <a:spcPct val="90000"/>
                </a:lnSpc>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Identify software you already have that can help you get started with Stimulus360</a:t>
              </a:r>
            </a:p>
            <a:p>
              <a:pPr marL="0" lvl="3" algn="ctr" defTabSz="914099">
                <a:lnSpc>
                  <a:spcPct val="90000"/>
                </a:lnSpc>
                <a:buFontTx/>
                <a:buChar char="-"/>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Office 2007</a:t>
              </a:r>
            </a:p>
            <a:p>
              <a:pPr algn="ctr" defTabSz="914099">
                <a:lnSpc>
                  <a:spcPct val="90000"/>
                </a:lnSpc>
                <a:buFontTx/>
                <a:buChar char="-"/>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SharePoint ECAL</a:t>
              </a:r>
            </a:p>
            <a:p>
              <a:pPr algn="ctr" defTabSz="914099">
                <a:lnSpc>
                  <a:spcPct val="90000"/>
                </a:lnSpc>
                <a:buFontTx/>
                <a:buChar char="-"/>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-SQL Server</a:t>
              </a:r>
            </a:p>
            <a:p>
              <a:pPr algn="ctr" defTabSz="914099">
                <a:lnSpc>
                  <a:spcPct val="90000"/>
                </a:lnSpc>
                <a:buFontTx/>
                <a:buChar char="-"/>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PerformancePoint</a:t>
              </a:r>
            </a:p>
            <a:p>
              <a:pPr algn="ctr" defTabSz="914099">
                <a:lnSpc>
                  <a:spcPct val="90000"/>
                </a:lnSpc>
                <a:buFontTx/>
                <a:buChar char="-"/>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Dynamics CRM</a:t>
              </a:r>
            </a:p>
          </p:txBody>
        </p:sp>
        <p:sp>
          <p:nvSpPr>
            <p:cNvPr id="81" name="Rectangle 80"/>
            <p:cNvSpPr/>
            <p:nvPr/>
          </p:nvSpPr>
          <p:spPr bwMode="auto">
            <a:xfrm>
              <a:off x="2164621" y="2781300"/>
              <a:ext cx="1453896" cy="1447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13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grpSp>
      <p:sp>
        <p:nvSpPr>
          <p:cNvPr id="75" name="Rectangle 74"/>
          <p:cNvSpPr/>
          <p:nvPr/>
        </p:nvSpPr>
        <p:spPr bwMode="auto">
          <a:xfrm>
            <a:off x="3146612" y="1936962"/>
            <a:ext cx="735672" cy="53340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4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17" name="Freeform 11"/>
          <p:cNvSpPr>
            <a:spLocks noChangeAspect="1"/>
          </p:cNvSpPr>
          <p:nvPr/>
        </p:nvSpPr>
        <p:spPr bwMode="auto">
          <a:xfrm rot="380931">
            <a:off x="3270338" y="1879812"/>
            <a:ext cx="840523" cy="565404"/>
          </a:xfrm>
          <a:custGeom>
            <a:avLst/>
            <a:gdLst/>
            <a:ahLst/>
            <a:cxnLst>
              <a:cxn ang="0">
                <a:pos x="604" y="0"/>
              </a:cxn>
              <a:cxn ang="0">
                <a:pos x="360" y="235"/>
              </a:cxn>
              <a:cxn ang="0">
                <a:pos x="198" y="514"/>
              </a:cxn>
              <a:cxn ang="0">
                <a:pos x="178" y="527"/>
              </a:cxn>
              <a:cxn ang="0">
                <a:pos x="134" y="560"/>
              </a:cxn>
              <a:cxn ang="0">
                <a:pos x="117" y="508"/>
              </a:cxn>
              <a:cxn ang="0">
                <a:pos x="106" y="483"/>
              </a:cxn>
              <a:cxn ang="0">
                <a:pos x="50" y="367"/>
              </a:cxn>
              <a:cxn ang="0">
                <a:pos x="0" y="331"/>
              </a:cxn>
              <a:cxn ang="0">
                <a:pos x="63" y="298"/>
              </a:cxn>
              <a:cxn ang="0">
                <a:pos x="144" y="398"/>
              </a:cxn>
              <a:cxn ang="0">
                <a:pos x="161" y="434"/>
              </a:cxn>
              <a:cxn ang="0">
                <a:pos x="352" y="172"/>
              </a:cxn>
              <a:cxn ang="0">
                <a:pos x="604" y="0"/>
              </a:cxn>
            </a:cxnLst>
            <a:rect l="0" t="0" r="r" b="b"/>
            <a:pathLst>
              <a:path w="604" h="560">
                <a:moveTo>
                  <a:pt x="604" y="0"/>
                </a:moveTo>
                <a:cubicBezTo>
                  <a:pt x="516" y="62"/>
                  <a:pt x="435" y="141"/>
                  <a:pt x="360" y="235"/>
                </a:cubicBezTo>
                <a:cubicBezTo>
                  <a:pt x="285" y="330"/>
                  <a:pt x="231" y="423"/>
                  <a:pt x="198" y="514"/>
                </a:cubicBezTo>
                <a:cubicBezTo>
                  <a:pt x="178" y="527"/>
                  <a:pt x="178" y="527"/>
                  <a:pt x="178" y="527"/>
                </a:cubicBezTo>
                <a:cubicBezTo>
                  <a:pt x="161" y="538"/>
                  <a:pt x="146" y="549"/>
                  <a:pt x="134" y="560"/>
                </a:cubicBezTo>
                <a:cubicBezTo>
                  <a:pt x="132" y="550"/>
                  <a:pt x="126" y="532"/>
                  <a:pt x="117" y="508"/>
                </a:cubicBezTo>
                <a:cubicBezTo>
                  <a:pt x="106" y="483"/>
                  <a:pt x="106" y="483"/>
                  <a:pt x="106" y="483"/>
                </a:cubicBezTo>
                <a:cubicBezTo>
                  <a:pt x="84" y="427"/>
                  <a:pt x="65" y="389"/>
                  <a:pt x="50" y="367"/>
                </a:cubicBezTo>
                <a:cubicBezTo>
                  <a:pt x="34" y="345"/>
                  <a:pt x="17" y="333"/>
                  <a:pt x="0" y="331"/>
                </a:cubicBezTo>
                <a:cubicBezTo>
                  <a:pt x="24" y="309"/>
                  <a:pt x="45" y="298"/>
                  <a:pt x="63" y="298"/>
                </a:cubicBezTo>
                <a:cubicBezTo>
                  <a:pt x="88" y="298"/>
                  <a:pt x="115" y="331"/>
                  <a:pt x="144" y="398"/>
                </a:cubicBezTo>
                <a:cubicBezTo>
                  <a:pt x="161" y="434"/>
                  <a:pt x="161" y="434"/>
                  <a:pt x="161" y="434"/>
                </a:cubicBezTo>
                <a:cubicBezTo>
                  <a:pt x="214" y="339"/>
                  <a:pt x="276" y="250"/>
                  <a:pt x="352" y="172"/>
                </a:cubicBezTo>
                <a:cubicBezTo>
                  <a:pt x="492" y="28"/>
                  <a:pt x="604" y="0"/>
                  <a:pt x="604" y="0"/>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nvGrpSpPr>
          <p:cNvPr id="5" name="Group 90"/>
          <p:cNvGrpSpPr/>
          <p:nvPr/>
        </p:nvGrpSpPr>
        <p:grpSpPr>
          <a:xfrm>
            <a:off x="4629164" y="1752600"/>
            <a:ext cx="2115101" cy="4522036"/>
            <a:chOff x="3723737" y="1905000"/>
            <a:chExt cx="1533557" cy="4522036"/>
          </a:xfrm>
          <a:gradFill flip="none" rotWithShape="1">
            <a:gsLst>
              <a:gs pos="0">
                <a:srgbClr val="5E9EFF"/>
              </a:gs>
              <a:gs pos="39999">
                <a:srgbClr val="85C2FF"/>
              </a:gs>
              <a:gs pos="70000">
                <a:srgbClr val="C4D6EB"/>
              </a:gs>
              <a:gs pos="100000">
                <a:srgbClr val="FFEBFA"/>
              </a:gs>
            </a:gsLst>
            <a:lin ang="16200000" scaled="1"/>
            <a:tileRect/>
          </a:gradFill>
        </p:grpSpPr>
        <p:sp>
          <p:nvSpPr>
            <p:cNvPr id="30" name="Round Same Side Corner Rectangle 29"/>
            <p:cNvSpPr/>
            <p:nvPr/>
          </p:nvSpPr>
          <p:spPr>
            <a:xfrm>
              <a:off x="3723737" y="1905000"/>
              <a:ext cx="1533557" cy="4522036"/>
            </a:xfrm>
            <a:prstGeom prst="round2SameRect">
              <a:avLst>
                <a:gd name="adj1" fmla="val 16667"/>
                <a:gd name="adj2" fmla="val 3883"/>
              </a:avLst>
            </a:prstGeom>
            <a:grp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45720" tIns="2148840" rIns="45720" bIns="45720" numCol="1" rtlCol="0" anchor="t" anchorCtr="0" compatLnSpc="1">
              <a:prstTxWarp prst="textNoShape">
                <a:avLst/>
              </a:prstTxWarp>
            </a:bodyPr>
            <a:lstStyle/>
            <a:p>
              <a:pPr algn="ctr" defTabSz="914099">
                <a:lnSpc>
                  <a:spcPct val="90000"/>
                </a:lnSpc>
              </a:pPr>
              <a:endPar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a:p>
              <a:pPr algn="ctr" defTabSz="914099">
                <a:lnSpc>
                  <a:spcPct val="90000"/>
                </a:lnSpc>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Contact your Microsoft Representative for more information, including how to get access to the No Cost Stimulus360 Templates</a:t>
              </a:r>
            </a:p>
          </p:txBody>
        </p:sp>
        <p:sp>
          <p:nvSpPr>
            <p:cNvPr id="82" name="Rectangle 81"/>
            <p:cNvSpPr/>
            <p:nvPr/>
          </p:nvSpPr>
          <p:spPr bwMode="auto">
            <a:xfrm>
              <a:off x="3768520" y="2781300"/>
              <a:ext cx="1453896" cy="1447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13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grpSp>
      <p:grpSp>
        <p:nvGrpSpPr>
          <p:cNvPr id="6" name="Group 79"/>
          <p:cNvGrpSpPr/>
          <p:nvPr/>
        </p:nvGrpSpPr>
        <p:grpSpPr>
          <a:xfrm>
            <a:off x="4866969" y="2697596"/>
            <a:ext cx="1639497" cy="1446702"/>
            <a:chOff x="3882446" y="2850020"/>
            <a:chExt cx="1194762" cy="1196353"/>
          </a:xfrm>
        </p:grpSpPr>
        <p:sp>
          <p:nvSpPr>
            <p:cNvPr id="105" name="Oval 104"/>
            <p:cNvSpPr>
              <a:spLocks/>
            </p:cNvSpPr>
            <p:nvPr/>
          </p:nvSpPr>
          <p:spPr bwMode="auto">
            <a:xfrm>
              <a:off x="3882446" y="2850020"/>
              <a:ext cx="1191700" cy="1196353"/>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4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pic>
          <p:nvPicPr>
            <p:cNvPr id="107" name="Picture 2" descr="\\server3\InternalBin\Resource DVD 35\DVD_ART35\Artwork_Imagery\Brand Photos\Scenarios\FY08 Brand - Business - No_exp\Man sitting IT Pro Server Casual Enterprise.png"/>
            <p:cNvPicPr>
              <a:picLocks noChangeAspect="1" noChangeArrowheads="1"/>
            </p:cNvPicPr>
            <p:nvPr/>
          </p:nvPicPr>
          <p:blipFill>
            <a:blip r:embed="rId4" cstate="screen"/>
            <a:srcRect/>
            <a:stretch>
              <a:fillRect/>
            </a:stretch>
          </p:blipFill>
          <p:spPr bwMode="auto">
            <a:xfrm flipH="1">
              <a:off x="3882446" y="2850020"/>
              <a:ext cx="1194762" cy="1196353"/>
            </a:xfrm>
            <a:prstGeom prst="ellipse">
              <a:avLst/>
            </a:prstGeom>
            <a:noFill/>
            <a:effectLst>
              <a:softEdge rad="127000"/>
            </a:effectLst>
          </p:spPr>
        </p:pic>
      </p:grpSp>
      <p:sp>
        <p:nvSpPr>
          <p:cNvPr id="76" name="Rectangle 75"/>
          <p:cNvSpPr/>
          <p:nvPr/>
        </p:nvSpPr>
        <p:spPr bwMode="auto">
          <a:xfrm>
            <a:off x="5318878" y="1936962"/>
            <a:ext cx="735672" cy="53340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4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18" name="Freeform 11"/>
          <p:cNvSpPr>
            <a:spLocks noChangeAspect="1"/>
          </p:cNvSpPr>
          <p:nvPr/>
        </p:nvSpPr>
        <p:spPr bwMode="auto">
          <a:xfrm rot="380931">
            <a:off x="5442604" y="1879812"/>
            <a:ext cx="840523" cy="565404"/>
          </a:xfrm>
          <a:custGeom>
            <a:avLst/>
            <a:gdLst/>
            <a:ahLst/>
            <a:cxnLst>
              <a:cxn ang="0">
                <a:pos x="604" y="0"/>
              </a:cxn>
              <a:cxn ang="0">
                <a:pos x="360" y="235"/>
              </a:cxn>
              <a:cxn ang="0">
                <a:pos x="198" y="514"/>
              </a:cxn>
              <a:cxn ang="0">
                <a:pos x="178" y="527"/>
              </a:cxn>
              <a:cxn ang="0">
                <a:pos x="134" y="560"/>
              </a:cxn>
              <a:cxn ang="0">
                <a:pos x="117" y="508"/>
              </a:cxn>
              <a:cxn ang="0">
                <a:pos x="106" y="483"/>
              </a:cxn>
              <a:cxn ang="0">
                <a:pos x="50" y="367"/>
              </a:cxn>
              <a:cxn ang="0">
                <a:pos x="0" y="331"/>
              </a:cxn>
              <a:cxn ang="0">
                <a:pos x="63" y="298"/>
              </a:cxn>
              <a:cxn ang="0">
                <a:pos x="144" y="398"/>
              </a:cxn>
              <a:cxn ang="0">
                <a:pos x="161" y="434"/>
              </a:cxn>
              <a:cxn ang="0">
                <a:pos x="352" y="172"/>
              </a:cxn>
              <a:cxn ang="0">
                <a:pos x="604" y="0"/>
              </a:cxn>
            </a:cxnLst>
            <a:rect l="0" t="0" r="r" b="b"/>
            <a:pathLst>
              <a:path w="604" h="560">
                <a:moveTo>
                  <a:pt x="604" y="0"/>
                </a:moveTo>
                <a:cubicBezTo>
                  <a:pt x="516" y="62"/>
                  <a:pt x="435" y="141"/>
                  <a:pt x="360" y="235"/>
                </a:cubicBezTo>
                <a:cubicBezTo>
                  <a:pt x="285" y="330"/>
                  <a:pt x="231" y="423"/>
                  <a:pt x="198" y="514"/>
                </a:cubicBezTo>
                <a:cubicBezTo>
                  <a:pt x="178" y="527"/>
                  <a:pt x="178" y="527"/>
                  <a:pt x="178" y="527"/>
                </a:cubicBezTo>
                <a:cubicBezTo>
                  <a:pt x="161" y="538"/>
                  <a:pt x="146" y="549"/>
                  <a:pt x="134" y="560"/>
                </a:cubicBezTo>
                <a:cubicBezTo>
                  <a:pt x="132" y="550"/>
                  <a:pt x="126" y="532"/>
                  <a:pt x="117" y="508"/>
                </a:cubicBezTo>
                <a:cubicBezTo>
                  <a:pt x="106" y="483"/>
                  <a:pt x="106" y="483"/>
                  <a:pt x="106" y="483"/>
                </a:cubicBezTo>
                <a:cubicBezTo>
                  <a:pt x="84" y="427"/>
                  <a:pt x="65" y="389"/>
                  <a:pt x="50" y="367"/>
                </a:cubicBezTo>
                <a:cubicBezTo>
                  <a:pt x="34" y="345"/>
                  <a:pt x="17" y="333"/>
                  <a:pt x="0" y="331"/>
                </a:cubicBezTo>
                <a:cubicBezTo>
                  <a:pt x="24" y="309"/>
                  <a:pt x="45" y="298"/>
                  <a:pt x="63" y="298"/>
                </a:cubicBezTo>
                <a:cubicBezTo>
                  <a:pt x="88" y="298"/>
                  <a:pt x="115" y="331"/>
                  <a:pt x="144" y="398"/>
                </a:cubicBezTo>
                <a:cubicBezTo>
                  <a:pt x="161" y="434"/>
                  <a:pt x="161" y="434"/>
                  <a:pt x="161" y="434"/>
                </a:cubicBezTo>
                <a:cubicBezTo>
                  <a:pt x="214" y="339"/>
                  <a:pt x="276" y="250"/>
                  <a:pt x="352" y="172"/>
                </a:cubicBezTo>
                <a:cubicBezTo>
                  <a:pt x="492" y="28"/>
                  <a:pt x="604" y="0"/>
                  <a:pt x="604" y="0"/>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nvGrpSpPr>
          <p:cNvPr id="7" name="Group 92"/>
          <p:cNvGrpSpPr/>
          <p:nvPr/>
        </p:nvGrpSpPr>
        <p:grpSpPr>
          <a:xfrm>
            <a:off x="6801432" y="1752600"/>
            <a:ext cx="2115101" cy="4522036"/>
            <a:chOff x="5327637" y="1905000"/>
            <a:chExt cx="1533557" cy="4522036"/>
          </a:xfrm>
          <a:gradFill flip="none" rotWithShape="1">
            <a:gsLst>
              <a:gs pos="0">
                <a:srgbClr val="5E9EFF"/>
              </a:gs>
              <a:gs pos="39999">
                <a:srgbClr val="85C2FF"/>
              </a:gs>
              <a:gs pos="70000">
                <a:srgbClr val="C4D6EB"/>
              </a:gs>
              <a:gs pos="100000">
                <a:srgbClr val="FFEBFA"/>
              </a:gs>
            </a:gsLst>
            <a:lin ang="16200000" scaled="1"/>
            <a:tileRect/>
          </a:gradFill>
        </p:grpSpPr>
        <p:sp>
          <p:nvSpPr>
            <p:cNvPr id="28" name="Round Same Side Corner Rectangle 27"/>
            <p:cNvSpPr/>
            <p:nvPr/>
          </p:nvSpPr>
          <p:spPr>
            <a:xfrm>
              <a:off x="5327637" y="1905000"/>
              <a:ext cx="1533557" cy="4522036"/>
            </a:xfrm>
            <a:prstGeom prst="round2SameRect">
              <a:avLst>
                <a:gd name="adj1" fmla="val 16667"/>
                <a:gd name="adj2" fmla="val 3883"/>
              </a:avLst>
            </a:prstGeom>
            <a:grp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45720" tIns="2148840" rIns="45720" bIns="45720" numCol="1" rtlCol="0" anchor="t" anchorCtr="0" compatLnSpc="1">
              <a:prstTxWarp prst="textNoShape">
                <a:avLst/>
              </a:prstTxWarp>
            </a:bodyPr>
            <a:lstStyle/>
            <a:p>
              <a:pPr algn="ctr" defTabSz="914099">
                <a:lnSpc>
                  <a:spcPct val="90000"/>
                </a:lnSpc>
              </a:pPr>
              <a:endPar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a:p>
              <a:pPr algn="ctr" defTabSz="914099">
                <a:lnSpc>
                  <a:spcPct val="90000"/>
                </a:lnSpc>
              </a:pPr>
              <a:r>
                <a:rPr lang="en-US" sz="1600" spc="-50" dirty="0" smtClean="0">
                  <a:gradFill>
                    <a:gsLst>
                      <a:gs pos="0">
                        <a:schemeClr val="tx1"/>
                      </a:gs>
                      <a:gs pos="86000">
                        <a:schemeClr val="tx1"/>
                      </a:gs>
                    </a:gsLst>
                    <a:lin ang="5400000" scaled="0"/>
                  </a:gradFill>
                  <a:effectLst>
                    <a:outerShdw blurRad="101600" algn="ctr" rotWithShape="0">
                      <a:prstClr val="black">
                        <a:alpha val="40000"/>
                      </a:prstClr>
                    </a:outerShdw>
                  </a:effectLst>
                </a:rPr>
                <a:t>Begin identifying and tracking your ARRA funds and projects within 10 days with our hosted solution!</a:t>
              </a:r>
            </a:p>
          </p:txBody>
        </p:sp>
        <p:sp>
          <p:nvSpPr>
            <p:cNvPr id="84" name="Rectangle 83"/>
            <p:cNvSpPr/>
            <p:nvPr/>
          </p:nvSpPr>
          <p:spPr bwMode="auto">
            <a:xfrm>
              <a:off x="5372420" y="2781300"/>
              <a:ext cx="1453896" cy="1447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13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grpSp>
      <p:sp>
        <p:nvSpPr>
          <p:cNvPr id="71" name="Rectangle 70"/>
          <p:cNvSpPr/>
          <p:nvPr/>
        </p:nvSpPr>
        <p:spPr bwMode="auto">
          <a:xfrm>
            <a:off x="7491145" y="1936962"/>
            <a:ext cx="735672" cy="53340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20"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400" dirty="0" smtClean="0">
              <a:gradFill>
                <a:gsLst>
                  <a:gs pos="0">
                    <a:schemeClr val="tx1"/>
                  </a:gs>
                  <a:gs pos="86000">
                    <a:schemeClr val="tx1"/>
                  </a:gs>
                </a:gsLst>
                <a:lin ang="5400000" scaled="0"/>
              </a:gradFill>
              <a:effectLst>
                <a:outerShdw blurRad="101600" algn="ctr" rotWithShape="0">
                  <a:prstClr val="black">
                    <a:alpha val="40000"/>
                  </a:prstClr>
                </a:outerShdw>
              </a:effectLst>
            </a:endParaRPr>
          </a:p>
        </p:txBody>
      </p:sp>
      <p:sp>
        <p:nvSpPr>
          <p:cNvPr id="113" name="Freeform 11"/>
          <p:cNvSpPr>
            <a:spLocks noChangeAspect="1"/>
          </p:cNvSpPr>
          <p:nvPr/>
        </p:nvSpPr>
        <p:spPr bwMode="auto">
          <a:xfrm rot="380931">
            <a:off x="7614869" y="1879812"/>
            <a:ext cx="840523" cy="565404"/>
          </a:xfrm>
          <a:custGeom>
            <a:avLst/>
            <a:gdLst/>
            <a:ahLst/>
            <a:cxnLst>
              <a:cxn ang="0">
                <a:pos x="604" y="0"/>
              </a:cxn>
              <a:cxn ang="0">
                <a:pos x="360" y="235"/>
              </a:cxn>
              <a:cxn ang="0">
                <a:pos x="198" y="514"/>
              </a:cxn>
              <a:cxn ang="0">
                <a:pos x="178" y="527"/>
              </a:cxn>
              <a:cxn ang="0">
                <a:pos x="134" y="560"/>
              </a:cxn>
              <a:cxn ang="0">
                <a:pos x="117" y="508"/>
              </a:cxn>
              <a:cxn ang="0">
                <a:pos x="106" y="483"/>
              </a:cxn>
              <a:cxn ang="0">
                <a:pos x="50" y="367"/>
              </a:cxn>
              <a:cxn ang="0">
                <a:pos x="0" y="331"/>
              </a:cxn>
              <a:cxn ang="0">
                <a:pos x="63" y="298"/>
              </a:cxn>
              <a:cxn ang="0">
                <a:pos x="144" y="398"/>
              </a:cxn>
              <a:cxn ang="0">
                <a:pos x="161" y="434"/>
              </a:cxn>
              <a:cxn ang="0">
                <a:pos x="352" y="172"/>
              </a:cxn>
              <a:cxn ang="0">
                <a:pos x="604" y="0"/>
              </a:cxn>
            </a:cxnLst>
            <a:rect l="0" t="0" r="r" b="b"/>
            <a:pathLst>
              <a:path w="604" h="560">
                <a:moveTo>
                  <a:pt x="604" y="0"/>
                </a:moveTo>
                <a:cubicBezTo>
                  <a:pt x="516" y="62"/>
                  <a:pt x="435" y="141"/>
                  <a:pt x="360" y="235"/>
                </a:cubicBezTo>
                <a:cubicBezTo>
                  <a:pt x="285" y="330"/>
                  <a:pt x="231" y="423"/>
                  <a:pt x="198" y="514"/>
                </a:cubicBezTo>
                <a:cubicBezTo>
                  <a:pt x="178" y="527"/>
                  <a:pt x="178" y="527"/>
                  <a:pt x="178" y="527"/>
                </a:cubicBezTo>
                <a:cubicBezTo>
                  <a:pt x="161" y="538"/>
                  <a:pt x="146" y="549"/>
                  <a:pt x="134" y="560"/>
                </a:cubicBezTo>
                <a:cubicBezTo>
                  <a:pt x="132" y="550"/>
                  <a:pt x="126" y="532"/>
                  <a:pt x="117" y="508"/>
                </a:cubicBezTo>
                <a:cubicBezTo>
                  <a:pt x="106" y="483"/>
                  <a:pt x="106" y="483"/>
                  <a:pt x="106" y="483"/>
                </a:cubicBezTo>
                <a:cubicBezTo>
                  <a:pt x="84" y="427"/>
                  <a:pt x="65" y="389"/>
                  <a:pt x="50" y="367"/>
                </a:cubicBezTo>
                <a:cubicBezTo>
                  <a:pt x="34" y="345"/>
                  <a:pt x="17" y="333"/>
                  <a:pt x="0" y="331"/>
                </a:cubicBezTo>
                <a:cubicBezTo>
                  <a:pt x="24" y="309"/>
                  <a:pt x="45" y="298"/>
                  <a:pt x="63" y="298"/>
                </a:cubicBezTo>
                <a:cubicBezTo>
                  <a:pt x="88" y="298"/>
                  <a:pt x="115" y="331"/>
                  <a:pt x="144" y="398"/>
                </a:cubicBezTo>
                <a:cubicBezTo>
                  <a:pt x="161" y="434"/>
                  <a:pt x="161" y="434"/>
                  <a:pt x="161" y="434"/>
                </a:cubicBezTo>
                <a:cubicBezTo>
                  <a:pt x="214" y="339"/>
                  <a:pt x="276" y="250"/>
                  <a:pt x="352" y="172"/>
                </a:cubicBezTo>
                <a:cubicBezTo>
                  <a:pt x="492" y="28"/>
                  <a:pt x="604" y="0"/>
                  <a:pt x="604" y="0"/>
                </a:cubicBez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pic>
        <p:nvPicPr>
          <p:cNvPr id="19458" name="Picture 2" descr="http://www.microsoft.com/industry/government/solutions/images/images_center/solution_Stimulus360_v2.jpg"/>
          <p:cNvPicPr>
            <a:picLocks noChangeAspect="1" noChangeArrowheads="1"/>
          </p:cNvPicPr>
          <p:nvPr/>
        </p:nvPicPr>
        <p:blipFill>
          <a:blip r:embed="rId5" cstate="print"/>
          <a:srcRect/>
          <a:stretch>
            <a:fillRect/>
          </a:stretch>
        </p:blipFill>
        <p:spPr bwMode="auto">
          <a:xfrm>
            <a:off x="456132" y="2743208"/>
            <a:ext cx="1772111" cy="1179864"/>
          </a:xfrm>
          <a:prstGeom prst="rect">
            <a:avLst/>
          </a:prstGeom>
          <a:noFill/>
        </p:spPr>
      </p:pic>
      <p:pic>
        <p:nvPicPr>
          <p:cNvPr id="33" name="Picture 18" descr="http://www.awesometechhome.com/images/dynamics_web.jpg"/>
          <p:cNvPicPr>
            <a:picLocks noChangeAspect="1" noChangeArrowheads="1"/>
          </p:cNvPicPr>
          <p:nvPr/>
        </p:nvPicPr>
        <p:blipFill>
          <a:blip r:embed="rId6" cstate="print"/>
          <a:srcRect r="75862"/>
          <a:stretch>
            <a:fillRect/>
          </a:stretch>
        </p:blipFill>
        <p:spPr bwMode="auto">
          <a:xfrm>
            <a:off x="2685558" y="2743200"/>
            <a:ext cx="400154" cy="471884"/>
          </a:xfrm>
          <a:prstGeom prst="rect">
            <a:avLst/>
          </a:prstGeom>
          <a:noFill/>
        </p:spPr>
      </p:pic>
      <p:pic>
        <p:nvPicPr>
          <p:cNvPr id="35" name="Picture 26" descr="http://blogs.technet.com/blogfiles/dataplatforminsider/windowslivewriter/sqlservergetsanewlogo_12c61/sql08_h_rgb_2.jpg"/>
          <p:cNvPicPr>
            <a:picLocks noChangeAspect="1" noChangeArrowheads="1"/>
          </p:cNvPicPr>
          <p:nvPr/>
        </p:nvPicPr>
        <p:blipFill>
          <a:blip r:embed="rId7" cstate="print"/>
          <a:srcRect r="79310"/>
          <a:stretch>
            <a:fillRect/>
          </a:stretch>
        </p:blipFill>
        <p:spPr bwMode="auto">
          <a:xfrm>
            <a:off x="3314372" y="2743200"/>
            <a:ext cx="342989" cy="457200"/>
          </a:xfrm>
          <a:prstGeom prst="rect">
            <a:avLst/>
          </a:prstGeom>
          <a:noFill/>
        </p:spPr>
      </p:pic>
      <p:pic>
        <p:nvPicPr>
          <p:cNvPr id="36" name="Picture 28" descr="http://f6design.com/journal/wp-content/uploads/2007/06/silverlight_logo.jpg"/>
          <p:cNvPicPr>
            <a:picLocks noChangeAspect="1" noChangeArrowheads="1"/>
          </p:cNvPicPr>
          <p:nvPr/>
        </p:nvPicPr>
        <p:blipFill>
          <a:blip r:embed="rId8" cstate="print"/>
          <a:srcRect r="65517"/>
          <a:stretch>
            <a:fillRect/>
          </a:stretch>
        </p:blipFill>
        <p:spPr bwMode="auto">
          <a:xfrm>
            <a:off x="3828858" y="2743207"/>
            <a:ext cx="571649" cy="457201"/>
          </a:xfrm>
          <a:prstGeom prst="rect">
            <a:avLst/>
          </a:prstGeom>
          <a:noFill/>
        </p:spPr>
      </p:pic>
      <p:pic>
        <p:nvPicPr>
          <p:cNvPr id="37" name="Picture 36" descr="WinAzure_h_rgb.png"/>
          <p:cNvPicPr>
            <a:picLocks noChangeAspect="1"/>
          </p:cNvPicPr>
          <p:nvPr/>
        </p:nvPicPr>
        <p:blipFill>
          <a:blip r:embed="rId9" cstate="print"/>
          <a:srcRect r="82758"/>
          <a:stretch>
            <a:fillRect/>
          </a:stretch>
        </p:blipFill>
        <p:spPr>
          <a:xfrm>
            <a:off x="3371537" y="3352800"/>
            <a:ext cx="285824" cy="457200"/>
          </a:xfrm>
          <a:prstGeom prst="rect">
            <a:avLst/>
          </a:prstGeom>
          <a:solidFill>
            <a:schemeClr val="tx1"/>
          </a:solidFill>
        </p:spPr>
      </p:pic>
      <p:pic>
        <p:nvPicPr>
          <p:cNvPr id="38" name="Picture 37" descr="LiveServices_h_rgb.png"/>
          <p:cNvPicPr>
            <a:picLocks noChangeAspect="1"/>
          </p:cNvPicPr>
          <p:nvPr/>
        </p:nvPicPr>
        <p:blipFill>
          <a:blip r:embed="rId10" cstate="screen"/>
          <a:srcRect l="3448" r="75862"/>
          <a:stretch>
            <a:fillRect/>
          </a:stretch>
        </p:blipFill>
        <p:spPr>
          <a:xfrm>
            <a:off x="3828856" y="3352800"/>
            <a:ext cx="342989" cy="441175"/>
          </a:xfrm>
          <a:prstGeom prst="rect">
            <a:avLst/>
          </a:prstGeom>
          <a:solidFill>
            <a:schemeClr val="tx1"/>
          </a:solidFill>
          <a:ln>
            <a:noFill/>
          </a:ln>
        </p:spPr>
      </p:pic>
      <p:pic>
        <p:nvPicPr>
          <p:cNvPr id="40" name="Picture 6" descr="http://www.cmdsoft.ru/i/logo/sharepoint.png"/>
          <p:cNvPicPr>
            <a:picLocks noChangeAspect="1" noChangeArrowheads="1"/>
          </p:cNvPicPr>
          <p:nvPr/>
        </p:nvPicPr>
        <p:blipFill>
          <a:blip r:embed="rId11" cstate="print"/>
          <a:srcRect r="79310" b="25000"/>
          <a:stretch>
            <a:fillRect/>
          </a:stretch>
        </p:blipFill>
        <p:spPr bwMode="auto">
          <a:xfrm>
            <a:off x="2857053" y="3352800"/>
            <a:ext cx="342989" cy="457200"/>
          </a:xfrm>
          <a:prstGeom prst="rect">
            <a:avLst/>
          </a:prstGeom>
          <a:noFill/>
        </p:spPr>
      </p:pic>
      <p:pic>
        <p:nvPicPr>
          <p:cNvPr id="1026" name="Picture 2"/>
          <p:cNvPicPr>
            <a:picLocks noChangeAspect="1" noChangeArrowheads="1"/>
          </p:cNvPicPr>
          <p:nvPr/>
        </p:nvPicPr>
        <p:blipFill>
          <a:blip r:embed="rId12" cstate="print"/>
          <a:srcRect/>
          <a:stretch>
            <a:fillRect/>
          </a:stretch>
        </p:blipFill>
        <p:spPr bwMode="auto">
          <a:xfrm>
            <a:off x="6915760" y="2743204"/>
            <a:ext cx="1829276" cy="119461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28600"/>
            <a:ext cx="8382000" cy="646331"/>
          </a:xfrm>
        </p:spPr>
        <p:txBody>
          <a:bodyPr/>
          <a:lstStyle/>
          <a:p>
            <a:r>
              <a:rPr lang="en-US" sz="4000" dirty="0" smtClean="0"/>
              <a:t>Thank You</a:t>
            </a:r>
            <a:endParaRPr lang="en-US" sz="4000" dirty="0"/>
          </a:p>
        </p:txBody>
      </p:sp>
      <p:sp>
        <p:nvSpPr>
          <p:cNvPr id="3" name="Content Placeholder 2"/>
          <p:cNvSpPr>
            <a:spLocks noGrp="1"/>
          </p:cNvSpPr>
          <p:nvPr>
            <p:ph idx="1"/>
          </p:nvPr>
        </p:nvSpPr>
        <p:spPr>
          <a:xfrm>
            <a:off x="304800" y="1371600"/>
            <a:ext cx="8410575" cy="5290679"/>
          </a:xfrm>
        </p:spPr>
        <p:txBody>
          <a:bodyPr/>
          <a:lstStyle/>
          <a:p>
            <a:r>
              <a:rPr lang="en-US" sz="2400" dirty="0" smtClean="0"/>
              <a:t>Contacts</a:t>
            </a:r>
          </a:p>
          <a:p>
            <a:pPr lvl="1"/>
            <a:r>
              <a:rPr lang="en-US" sz="2000" dirty="0" smtClean="0"/>
              <a:t>Thom Rubel: </a:t>
            </a:r>
            <a:r>
              <a:rPr lang="en-US" sz="2000" dirty="0" smtClean="0">
                <a:effectLst>
                  <a:outerShdw blurRad="38100" dist="38100" dir="2700000" algn="tl">
                    <a:srgbClr val="000000">
                      <a:alpha val="43137"/>
                    </a:srgbClr>
                  </a:outerShdw>
                </a:effectLst>
              </a:rPr>
              <a:t>703-485-8408 </a:t>
            </a:r>
            <a:r>
              <a:rPr lang="en-US" sz="2000" dirty="0" smtClean="0">
                <a:hlinkClick r:id="rId2"/>
              </a:rPr>
              <a:t>trubel@government-insights.com</a:t>
            </a:r>
            <a:endParaRPr lang="en-US" sz="2000" dirty="0" smtClean="0"/>
          </a:p>
          <a:p>
            <a:pPr lvl="1"/>
            <a:r>
              <a:rPr lang="en-US" sz="2000" dirty="0" smtClean="0"/>
              <a:t>Gina Marie Hatheway: 703-673-7636, </a:t>
            </a:r>
            <a:r>
              <a:rPr lang="en-US" sz="2000" dirty="0" smtClean="0">
                <a:hlinkClick r:id="rId3"/>
              </a:rPr>
              <a:t>ginamarh@microsoft.com</a:t>
            </a:r>
            <a:r>
              <a:rPr lang="en-US" sz="2000" dirty="0" smtClean="0"/>
              <a:t> </a:t>
            </a:r>
          </a:p>
          <a:p>
            <a:pPr lvl="1"/>
            <a:r>
              <a:rPr lang="en-US" sz="2000" dirty="0" smtClean="0"/>
              <a:t>Ken Knueven: 703-203-2727, </a:t>
            </a:r>
            <a:r>
              <a:rPr lang="en-US" sz="2000" dirty="0" smtClean="0">
                <a:hlinkClick r:id="rId4"/>
              </a:rPr>
              <a:t>kenk@microsoft.com</a:t>
            </a:r>
            <a:r>
              <a:rPr lang="en-US" sz="2000" dirty="0" smtClean="0"/>
              <a:t> </a:t>
            </a:r>
          </a:p>
          <a:p>
            <a:pPr lvl="1"/>
            <a:r>
              <a:rPr lang="en-US" sz="2000" dirty="0" smtClean="0"/>
              <a:t>Josh Rice: 425-705-1332, </a:t>
            </a:r>
            <a:r>
              <a:rPr lang="en-US" sz="2000" dirty="0" smtClean="0">
                <a:hlinkClick r:id="rId5"/>
              </a:rPr>
              <a:t>joshuar@microsoft.com</a:t>
            </a:r>
            <a:r>
              <a:rPr lang="en-US" sz="2000" dirty="0" smtClean="0"/>
              <a:t> </a:t>
            </a:r>
          </a:p>
          <a:p>
            <a:endParaRPr lang="en-US" sz="2000" dirty="0" smtClean="0"/>
          </a:p>
          <a:p>
            <a:r>
              <a:rPr lang="en-US" sz="2400" dirty="0" smtClean="0"/>
              <a:t>For more information on Microsoft Single View Platform, visit </a:t>
            </a:r>
            <a:r>
              <a:rPr lang="en-US" sz="2000" dirty="0" smtClean="0">
                <a:hlinkClick r:id="rId6"/>
              </a:rPr>
              <a:t>www.microsoft.com/government/svp</a:t>
            </a:r>
            <a:r>
              <a:rPr lang="en-US" sz="2000" dirty="0" smtClean="0"/>
              <a:t> </a:t>
            </a:r>
          </a:p>
          <a:p>
            <a:endParaRPr lang="en-US" sz="2000" dirty="0" smtClean="0"/>
          </a:p>
          <a:p>
            <a:r>
              <a:rPr lang="en-US" sz="2400" dirty="0" smtClean="0"/>
              <a:t>For more information on Microsoft Stimulus 360, visit </a:t>
            </a:r>
            <a:r>
              <a:rPr lang="en-US" sz="1800" dirty="0" smtClean="0">
                <a:hlinkClick r:id="rId7"/>
              </a:rPr>
              <a:t>www.microsoft.com/government/stimulus360</a:t>
            </a:r>
            <a:r>
              <a:rPr lang="en-US" sz="1800" dirty="0" smtClean="0"/>
              <a:t> </a:t>
            </a:r>
          </a:p>
          <a:p>
            <a:endParaRPr lang="en-US" sz="2000" dirty="0" smtClean="0"/>
          </a:p>
          <a:p>
            <a:r>
              <a:rPr lang="en-US" sz="2400" dirty="0" smtClean="0"/>
              <a:t>Follow us on Twitter</a:t>
            </a:r>
            <a:r>
              <a:rPr lang="en-US" sz="2000" dirty="0" smtClean="0"/>
              <a:t>: </a:t>
            </a:r>
            <a:r>
              <a:rPr lang="en-US" sz="2000" dirty="0" smtClean="0">
                <a:hlinkClick r:id="rId8"/>
              </a:rPr>
              <a:t>http://www.twitter.com/visualizegov</a:t>
            </a:r>
            <a:r>
              <a:rPr lang="en-US" sz="2000" dirty="0" smtClean="0"/>
              <a:t> </a:t>
            </a:r>
          </a:p>
          <a:p>
            <a:pPr lvl="1">
              <a:buNone/>
            </a:pPr>
            <a:r>
              <a:rPr lang="en-US" sz="2000" dirty="0" smtClean="0"/>
              <a:t>	</a:t>
            </a:r>
            <a:endParaRPr lang="en-US" sz="2000"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a:blip r:embed="rId3" cstate="print">
            <a:lum bright="100000"/>
          </a:blip>
          <a:srcRect r="24498" b="37480"/>
          <a:stretch>
            <a:fillRect/>
          </a:stretch>
        </p:blipFill>
        <p:spPr bwMode="black">
          <a:xfrm>
            <a:off x="2329617" y="2787387"/>
            <a:ext cx="4484767" cy="802277"/>
          </a:xfrm>
          <a:prstGeom prst="rect">
            <a:avLst/>
          </a:prstGeom>
          <a:noFill/>
        </p:spPr>
      </p:pic>
      <p:sp>
        <p:nvSpPr>
          <p:cNvPr id="5" name="Text Box 3"/>
          <p:cNvSpPr txBox="1">
            <a:spLocks noChangeArrowheads="1"/>
          </p:cNvSpPr>
          <p:nvPr/>
        </p:nvSpPr>
        <p:spPr bwMode="blackWhite">
          <a:xfrm>
            <a:off x="381000" y="5734706"/>
            <a:ext cx="8382000" cy="523200"/>
          </a:xfrm>
          <a:prstGeom prst="rect">
            <a:avLst/>
          </a:prstGeom>
          <a:noFill/>
          <a:ln w="12700">
            <a:noFill/>
            <a:miter lim="800000"/>
            <a:headEnd type="none" w="sm" len="sm"/>
            <a:tailEnd type="none" w="sm" len="sm"/>
          </a:ln>
          <a:effectLst/>
        </p:spPr>
        <p:txBody>
          <a:bodyPr vert="horz" wrap="square" lIns="91417" tIns="45710" rIns="91417" bIns="45710" numCol="1" anchor="t" anchorCtr="0" compatLnSpc="1">
            <a:prstTxWarp prst="textNoShape">
              <a:avLst/>
            </a:prstTxWarp>
            <a:spAutoFit/>
          </a:bodyPr>
          <a:lstStyle/>
          <a:p>
            <a:pPr algn="ctr" defTabSz="914027" eaLnBrk="0" hangingPunct="0"/>
            <a:r>
              <a:rPr lang="en-US" sz="700" dirty="0">
                <a:solidFill>
                  <a:schemeClr val="tx2">
                    <a:lumMod val="20000"/>
                    <a:lumOff val="80000"/>
                  </a:schemeClr>
                </a:solidFill>
                <a:latin typeface="Segoe" pitchFamily="34" charset="0"/>
                <a:cs typeface="Arial" charset="0"/>
              </a:rPr>
              <a:t>© </a:t>
            </a:r>
            <a:r>
              <a:rPr lang="en-US" sz="700" dirty="0" smtClean="0">
                <a:solidFill>
                  <a:schemeClr val="tx2">
                    <a:lumMod val="20000"/>
                    <a:lumOff val="80000"/>
                  </a:schemeClr>
                </a:solidFill>
                <a:latin typeface="Segoe" pitchFamily="34" charset="0"/>
                <a:cs typeface="Arial" charset="0"/>
              </a:rPr>
              <a:t>2009 Microsoft </a:t>
            </a:r>
            <a:r>
              <a:rPr lang="en-US" sz="700" dirty="0">
                <a:solidFill>
                  <a:schemeClr val="tx2">
                    <a:lumMod val="20000"/>
                    <a:lumOff val="80000"/>
                  </a:schemeClr>
                </a:solidFill>
                <a:latin typeface="Segoe" pitchFamily="34" charset="0"/>
                <a:cs typeface="Arial" charset="0"/>
              </a:rPr>
              <a:t>Corporation. All rights reserved. Microsoft, Windows, Windows Vista and other product names are or may be registered trademarks and/or trademarks in the U.S. and/or other countries.</a:t>
            </a:r>
          </a:p>
          <a:p>
            <a:pPr algn="ctr" defTabSz="914027" eaLnBrk="0" hangingPunct="0"/>
            <a:r>
              <a:rPr lang="en-US" sz="700" dirty="0">
                <a:solidFill>
                  <a:schemeClr val="tx2">
                    <a:lumMod val="20000"/>
                    <a:lumOff val="80000"/>
                  </a:schemeClr>
                </a:solidFill>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chemeClr val="tx2">
                    <a:lumMod val="20000"/>
                    <a:lumOff val="80000"/>
                  </a:schemeClr>
                </a:solidFill>
                <a:latin typeface="Segoe" pitchFamily="34" charset="0"/>
                <a:cs typeface="Arial" charset="0"/>
              </a:rPr>
            </a:br>
            <a:r>
              <a:rPr lang="en-US" sz="700" dirty="0">
                <a:solidFill>
                  <a:schemeClr val="tx2">
                    <a:lumMod val="20000"/>
                    <a:lumOff val="80000"/>
                  </a:schemeClr>
                </a:solidFill>
                <a:latin typeface="Segoe" pitchFamily="34" charset="0"/>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304800" y="0"/>
            <a:ext cx="8229600" cy="893763"/>
          </a:xfrm>
        </p:spPr>
        <p:txBody>
          <a:bodyPr/>
          <a:lstStyle/>
          <a:p>
            <a:pPr eaLnBrk="1" hangingPunct="1">
              <a:defRPr/>
            </a:pPr>
            <a:r>
              <a:rPr/>
              <a:t>The President’s Strategy</a:t>
            </a:r>
          </a:p>
        </p:txBody>
      </p:sp>
      <p:grpSp>
        <p:nvGrpSpPr>
          <p:cNvPr id="2" name="Group 1027"/>
          <p:cNvGrpSpPr>
            <a:grpSpLocks/>
          </p:cNvGrpSpPr>
          <p:nvPr/>
        </p:nvGrpSpPr>
        <p:grpSpPr bwMode="auto">
          <a:xfrm>
            <a:off x="609600" y="914400"/>
            <a:ext cx="8077200" cy="5486400"/>
            <a:chOff x="336" y="720"/>
            <a:chExt cx="5088" cy="3456"/>
          </a:xfrm>
        </p:grpSpPr>
        <p:sp>
          <p:nvSpPr>
            <p:cNvPr id="9232" name="AutoShape 1028"/>
            <p:cNvSpPr>
              <a:spLocks noChangeArrowheads="1"/>
            </p:cNvSpPr>
            <p:nvPr/>
          </p:nvSpPr>
          <p:spPr bwMode="auto">
            <a:xfrm>
              <a:off x="336" y="720"/>
              <a:ext cx="5088" cy="1440"/>
            </a:xfrm>
            <a:prstGeom prst="triangle">
              <a:avLst>
                <a:gd name="adj" fmla="val 50000"/>
              </a:avLst>
            </a:prstGeom>
            <a:solidFill>
              <a:schemeClr val="bg2"/>
            </a:solidFill>
            <a:ln w="9525">
              <a:noFill/>
              <a:miter lim="800000"/>
              <a:headEnd/>
              <a:tailEnd/>
            </a:ln>
          </p:spPr>
          <p:txBody>
            <a:bodyPr wrap="none" anchor="ctr"/>
            <a:lstStyle/>
            <a:p>
              <a:pPr algn="ctr"/>
              <a:endParaRPr lang="en-US">
                <a:solidFill>
                  <a:schemeClr val="tx1"/>
                </a:solidFill>
                <a:latin typeface="Segoe Semibold"/>
              </a:endParaRPr>
            </a:p>
          </p:txBody>
        </p:sp>
        <p:sp>
          <p:nvSpPr>
            <p:cNvPr id="9233" name="AutoShape 1029"/>
            <p:cNvSpPr>
              <a:spLocks noChangeArrowheads="1"/>
            </p:cNvSpPr>
            <p:nvPr/>
          </p:nvSpPr>
          <p:spPr bwMode="auto">
            <a:xfrm flipV="1">
              <a:off x="336" y="2736"/>
              <a:ext cx="5088" cy="1440"/>
            </a:xfrm>
            <a:prstGeom prst="triangle">
              <a:avLst>
                <a:gd name="adj" fmla="val 50000"/>
              </a:avLst>
            </a:prstGeom>
            <a:solidFill>
              <a:schemeClr val="bg2"/>
            </a:solidFill>
            <a:ln w="9525">
              <a:noFill/>
              <a:miter lim="800000"/>
              <a:headEnd/>
              <a:tailEnd/>
            </a:ln>
          </p:spPr>
          <p:txBody>
            <a:bodyPr rot="10800000" wrap="none" anchor="ctr"/>
            <a:lstStyle/>
            <a:p>
              <a:pPr algn="ctr"/>
              <a:endParaRPr lang="en-US">
                <a:solidFill>
                  <a:schemeClr val="tx1"/>
                </a:solidFill>
                <a:latin typeface="Segoe Semibold"/>
              </a:endParaRPr>
            </a:p>
          </p:txBody>
        </p:sp>
        <p:sp>
          <p:nvSpPr>
            <p:cNvPr id="9234" name="Rectangle 1030"/>
            <p:cNvSpPr>
              <a:spLocks noChangeArrowheads="1"/>
            </p:cNvSpPr>
            <p:nvPr/>
          </p:nvSpPr>
          <p:spPr bwMode="auto">
            <a:xfrm>
              <a:off x="336" y="2160"/>
              <a:ext cx="5088" cy="576"/>
            </a:xfrm>
            <a:prstGeom prst="rect">
              <a:avLst/>
            </a:prstGeom>
            <a:solidFill>
              <a:schemeClr val="bg2"/>
            </a:solidFill>
            <a:ln w="9525">
              <a:noFill/>
              <a:miter lim="800000"/>
              <a:headEnd/>
              <a:tailEnd/>
            </a:ln>
          </p:spPr>
          <p:txBody>
            <a:bodyPr wrap="none" anchor="ctr"/>
            <a:lstStyle/>
            <a:p>
              <a:pPr algn="ctr"/>
              <a:endParaRPr lang="en-US">
                <a:solidFill>
                  <a:schemeClr val="tx1"/>
                </a:solidFill>
                <a:latin typeface="Segoe Semibold"/>
              </a:endParaRPr>
            </a:p>
          </p:txBody>
        </p:sp>
        <p:sp>
          <p:nvSpPr>
            <p:cNvPr id="9235" name="Rectangle 1031"/>
            <p:cNvSpPr>
              <a:spLocks noChangeArrowheads="1"/>
            </p:cNvSpPr>
            <p:nvPr/>
          </p:nvSpPr>
          <p:spPr bwMode="auto">
            <a:xfrm>
              <a:off x="576" y="2112"/>
              <a:ext cx="4848" cy="287"/>
            </a:xfrm>
            <a:prstGeom prst="rect">
              <a:avLst/>
            </a:prstGeom>
            <a:noFill/>
            <a:ln w="9525">
              <a:noFill/>
              <a:miter lim="800000"/>
              <a:headEnd/>
              <a:tailEnd/>
            </a:ln>
          </p:spPr>
          <p:txBody>
            <a:bodyPr>
              <a:spAutoFit/>
            </a:bodyPr>
            <a:lstStyle/>
            <a:p>
              <a:pPr>
                <a:lnSpc>
                  <a:spcPct val="85000"/>
                </a:lnSpc>
                <a:spcBef>
                  <a:spcPct val="50000"/>
                </a:spcBef>
                <a:buClr>
                  <a:schemeClr val="folHlink"/>
                </a:buClr>
                <a:buFont typeface="Wingdings" pitchFamily="2" charset="2"/>
                <a:buNone/>
              </a:pPr>
              <a:r>
                <a:rPr lang="en-US" sz="2800" i="1">
                  <a:solidFill>
                    <a:schemeClr val="tx1"/>
                  </a:solidFill>
                  <a:latin typeface="Segoe Semibold"/>
                </a:rPr>
                <a:t>Solve the nations most pressing problems</a:t>
              </a:r>
            </a:p>
          </p:txBody>
        </p:sp>
        <p:sp>
          <p:nvSpPr>
            <p:cNvPr id="9236" name="Text Box 1032"/>
            <p:cNvSpPr txBox="1">
              <a:spLocks noChangeArrowheads="1"/>
            </p:cNvSpPr>
            <p:nvPr/>
          </p:nvSpPr>
          <p:spPr bwMode="auto">
            <a:xfrm>
              <a:off x="634" y="2448"/>
              <a:ext cx="808" cy="231"/>
            </a:xfrm>
            <a:prstGeom prst="rect">
              <a:avLst/>
            </a:prstGeom>
            <a:noFill/>
            <a:ln w="9525">
              <a:noFill/>
              <a:miter lim="800000"/>
              <a:headEnd/>
              <a:tailEnd/>
            </a:ln>
          </p:spPr>
          <p:txBody>
            <a:bodyPr wrap="none">
              <a:spAutoFit/>
            </a:bodyPr>
            <a:lstStyle/>
            <a:p>
              <a:r>
                <a:rPr lang="en-US">
                  <a:solidFill>
                    <a:schemeClr val="hlink"/>
                  </a:solidFill>
                  <a:latin typeface="Segoe Semibold"/>
                </a:rPr>
                <a:t>Health Care</a:t>
              </a:r>
            </a:p>
          </p:txBody>
        </p:sp>
        <p:sp>
          <p:nvSpPr>
            <p:cNvPr id="9237" name="Text Box 1033"/>
            <p:cNvSpPr txBox="1">
              <a:spLocks noChangeArrowheads="1"/>
            </p:cNvSpPr>
            <p:nvPr/>
          </p:nvSpPr>
          <p:spPr bwMode="auto">
            <a:xfrm>
              <a:off x="1996" y="2736"/>
              <a:ext cx="700" cy="231"/>
            </a:xfrm>
            <a:prstGeom prst="rect">
              <a:avLst/>
            </a:prstGeom>
            <a:noFill/>
            <a:ln w="9525">
              <a:noFill/>
              <a:miter lim="800000"/>
              <a:headEnd/>
              <a:tailEnd/>
            </a:ln>
          </p:spPr>
          <p:txBody>
            <a:bodyPr wrap="none">
              <a:spAutoFit/>
            </a:bodyPr>
            <a:lstStyle/>
            <a:p>
              <a:pPr algn="ctr"/>
              <a:r>
                <a:rPr lang="en-US">
                  <a:solidFill>
                    <a:schemeClr val="hlink"/>
                  </a:solidFill>
                  <a:latin typeface="Segoe Semibold"/>
                </a:rPr>
                <a:t>Education</a:t>
              </a:r>
            </a:p>
          </p:txBody>
        </p:sp>
        <p:sp>
          <p:nvSpPr>
            <p:cNvPr id="9238" name="Text Box 1034"/>
            <p:cNvSpPr txBox="1">
              <a:spLocks noChangeArrowheads="1"/>
            </p:cNvSpPr>
            <p:nvPr/>
          </p:nvSpPr>
          <p:spPr bwMode="auto">
            <a:xfrm>
              <a:off x="2578" y="2448"/>
              <a:ext cx="668" cy="231"/>
            </a:xfrm>
            <a:prstGeom prst="rect">
              <a:avLst/>
            </a:prstGeom>
            <a:noFill/>
            <a:ln w="9525">
              <a:noFill/>
              <a:miter lim="800000"/>
              <a:headEnd/>
              <a:tailEnd/>
            </a:ln>
          </p:spPr>
          <p:txBody>
            <a:bodyPr wrap="none">
              <a:spAutoFit/>
            </a:bodyPr>
            <a:lstStyle/>
            <a:p>
              <a:pPr algn="ctr"/>
              <a:r>
                <a:rPr lang="en-US">
                  <a:solidFill>
                    <a:schemeClr val="hlink"/>
                  </a:solidFill>
                  <a:latin typeface="Segoe Semibold"/>
                </a:rPr>
                <a:t>Economy</a:t>
              </a:r>
            </a:p>
          </p:txBody>
        </p:sp>
        <p:sp>
          <p:nvSpPr>
            <p:cNvPr id="9239" name="Text Box 1035"/>
            <p:cNvSpPr txBox="1">
              <a:spLocks noChangeArrowheads="1"/>
            </p:cNvSpPr>
            <p:nvPr/>
          </p:nvSpPr>
          <p:spPr bwMode="auto">
            <a:xfrm>
              <a:off x="4110" y="2448"/>
              <a:ext cx="888" cy="231"/>
            </a:xfrm>
            <a:prstGeom prst="rect">
              <a:avLst/>
            </a:prstGeom>
            <a:noFill/>
            <a:ln w="9525">
              <a:noFill/>
              <a:miter lim="800000"/>
              <a:headEnd/>
              <a:tailEnd/>
            </a:ln>
          </p:spPr>
          <p:txBody>
            <a:bodyPr wrap="none">
              <a:spAutoFit/>
            </a:bodyPr>
            <a:lstStyle/>
            <a:p>
              <a:pPr algn="ctr"/>
              <a:r>
                <a:rPr lang="en-US">
                  <a:solidFill>
                    <a:schemeClr val="hlink"/>
                  </a:solidFill>
                  <a:latin typeface="Segoe Semibold"/>
                </a:rPr>
                <a:t>Public Safety</a:t>
              </a:r>
            </a:p>
          </p:txBody>
        </p:sp>
        <p:sp>
          <p:nvSpPr>
            <p:cNvPr id="9240" name="Text Box 1036"/>
            <p:cNvSpPr txBox="1">
              <a:spLocks noChangeArrowheads="1"/>
            </p:cNvSpPr>
            <p:nvPr/>
          </p:nvSpPr>
          <p:spPr bwMode="auto">
            <a:xfrm>
              <a:off x="3163" y="2736"/>
              <a:ext cx="532" cy="231"/>
            </a:xfrm>
            <a:prstGeom prst="rect">
              <a:avLst/>
            </a:prstGeom>
            <a:noFill/>
            <a:ln w="9525">
              <a:noFill/>
              <a:miter lim="800000"/>
              <a:headEnd/>
              <a:tailEnd/>
            </a:ln>
          </p:spPr>
          <p:txBody>
            <a:bodyPr wrap="none">
              <a:spAutoFit/>
            </a:bodyPr>
            <a:lstStyle/>
            <a:p>
              <a:pPr algn="ctr"/>
              <a:r>
                <a:rPr lang="en-US">
                  <a:solidFill>
                    <a:schemeClr val="hlink"/>
                  </a:solidFill>
                  <a:latin typeface="Segoe Semibold"/>
                </a:rPr>
                <a:t>Energy</a:t>
              </a:r>
            </a:p>
          </p:txBody>
        </p:sp>
      </p:grpSp>
      <p:grpSp>
        <p:nvGrpSpPr>
          <p:cNvPr id="3" name="Group 1037"/>
          <p:cNvGrpSpPr>
            <a:grpSpLocks/>
          </p:cNvGrpSpPr>
          <p:nvPr/>
        </p:nvGrpSpPr>
        <p:grpSpPr bwMode="auto">
          <a:xfrm>
            <a:off x="228600" y="990600"/>
            <a:ext cx="4267200" cy="2209800"/>
            <a:chOff x="96" y="720"/>
            <a:chExt cx="2688" cy="1392"/>
          </a:xfrm>
        </p:grpSpPr>
        <p:sp>
          <p:nvSpPr>
            <p:cNvPr id="9230" name="AutoShape 1038"/>
            <p:cNvSpPr>
              <a:spLocks noChangeArrowheads="1"/>
            </p:cNvSpPr>
            <p:nvPr/>
          </p:nvSpPr>
          <p:spPr bwMode="auto">
            <a:xfrm>
              <a:off x="96" y="720"/>
              <a:ext cx="2688" cy="1392"/>
            </a:xfrm>
            <a:prstGeom prst="downArrowCallout">
              <a:avLst>
                <a:gd name="adj1" fmla="val 48276"/>
                <a:gd name="adj2" fmla="val 48276"/>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solidFill>
                  <a:schemeClr val="bg1"/>
                </a:solidFill>
                <a:latin typeface="Segoe Semibold"/>
              </a:endParaRPr>
            </a:p>
          </p:txBody>
        </p:sp>
        <p:sp>
          <p:nvSpPr>
            <p:cNvPr id="9231" name="Text Box 1039"/>
            <p:cNvSpPr txBox="1">
              <a:spLocks noChangeArrowheads="1"/>
            </p:cNvSpPr>
            <p:nvPr/>
          </p:nvSpPr>
          <p:spPr bwMode="auto">
            <a:xfrm>
              <a:off x="130" y="793"/>
              <a:ext cx="2606" cy="1067"/>
            </a:xfrm>
            <a:prstGeom prst="rect">
              <a:avLst/>
            </a:prstGeom>
            <a:noFill/>
            <a:ln w="9525">
              <a:noFill/>
              <a:miter lim="800000"/>
              <a:headEnd/>
              <a:tailEnd/>
            </a:ln>
          </p:spPr>
          <p:txBody>
            <a:bodyPr>
              <a:spAutoFit/>
            </a:bodyPr>
            <a:lstStyle/>
            <a:p>
              <a:pPr>
                <a:lnSpc>
                  <a:spcPct val="85000"/>
                </a:lnSpc>
                <a:spcBef>
                  <a:spcPct val="50000"/>
                </a:spcBef>
                <a:buClr>
                  <a:schemeClr val="folHlink"/>
                </a:buClr>
                <a:buFont typeface="Wingdings" pitchFamily="2" charset="2"/>
                <a:buNone/>
              </a:pPr>
              <a:r>
                <a:rPr lang="en-US" sz="2000">
                  <a:solidFill>
                    <a:schemeClr val="bg1"/>
                  </a:solidFill>
                  <a:latin typeface="Segoe Semibold"/>
                </a:rPr>
                <a:t>Full &amp; free exchange of ideas</a:t>
              </a:r>
            </a:p>
            <a:p>
              <a:pPr marL="228600" lvl="1" indent="-114300">
                <a:lnSpc>
                  <a:spcPct val="80000"/>
                </a:lnSpc>
                <a:spcBef>
                  <a:spcPct val="25000"/>
                </a:spcBef>
                <a:buClr>
                  <a:schemeClr val="accent2"/>
                </a:buClr>
                <a:buFontTx/>
                <a:buChar char="•"/>
              </a:pPr>
              <a:r>
                <a:rPr lang="en-US">
                  <a:solidFill>
                    <a:schemeClr val="bg1"/>
                  </a:solidFill>
                  <a:latin typeface="Segoe Semibold"/>
                </a:rPr>
                <a:t>Protect the openness of the Internet</a:t>
              </a:r>
            </a:p>
            <a:p>
              <a:pPr marL="228600" lvl="1" indent="-114300">
                <a:lnSpc>
                  <a:spcPct val="80000"/>
                </a:lnSpc>
                <a:spcBef>
                  <a:spcPct val="25000"/>
                </a:spcBef>
                <a:buClr>
                  <a:schemeClr val="accent2"/>
                </a:buClr>
                <a:buFontTx/>
                <a:buChar char="•"/>
              </a:pPr>
              <a:r>
                <a:rPr lang="en-US">
                  <a:solidFill>
                    <a:schemeClr val="bg1"/>
                  </a:solidFill>
                  <a:latin typeface="Segoe Semibold"/>
                </a:rPr>
                <a:t>Balance right to free speech with privacy and security</a:t>
              </a:r>
            </a:p>
            <a:p>
              <a:endParaRPr lang="en-US">
                <a:solidFill>
                  <a:schemeClr val="bg1"/>
                </a:solidFill>
                <a:latin typeface="Segoe Semibold"/>
              </a:endParaRPr>
            </a:p>
            <a:p>
              <a:endParaRPr lang="en-US">
                <a:solidFill>
                  <a:schemeClr val="tx1"/>
                </a:solidFill>
                <a:latin typeface="Segoe Semibold"/>
              </a:endParaRPr>
            </a:p>
          </p:txBody>
        </p:sp>
      </p:grpSp>
      <p:grpSp>
        <p:nvGrpSpPr>
          <p:cNvPr id="4" name="Group 1040"/>
          <p:cNvGrpSpPr>
            <a:grpSpLocks/>
          </p:cNvGrpSpPr>
          <p:nvPr/>
        </p:nvGrpSpPr>
        <p:grpSpPr bwMode="auto">
          <a:xfrm>
            <a:off x="4778375" y="990600"/>
            <a:ext cx="4365625" cy="2209800"/>
            <a:chOff x="2962" y="720"/>
            <a:chExt cx="2750" cy="1392"/>
          </a:xfrm>
        </p:grpSpPr>
        <p:sp>
          <p:nvSpPr>
            <p:cNvPr id="9228" name="AutoShape 1041"/>
            <p:cNvSpPr>
              <a:spLocks noChangeArrowheads="1"/>
            </p:cNvSpPr>
            <p:nvPr/>
          </p:nvSpPr>
          <p:spPr bwMode="auto">
            <a:xfrm>
              <a:off x="2976" y="720"/>
              <a:ext cx="2688" cy="1392"/>
            </a:xfrm>
            <a:prstGeom prst="downArrowCallout">
              <a:avLst>
                <a:gd name="adj1" fmla="val 48276"/>
                <a:gd name="adj2" fmla="val 48276"/>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solidFill>
                  <a:schemeClr val="tx1"/>
                </a:solidFill>
                <a:latin typeface="Segoe Semibold"/>
              </a:endParaRPr>
            </a:p>
          </p:txBody>
        </p:sp>
        <p:sp>
          <p:nvSpPr>
            <p:cNvPr id="9229" name="Text Box 1042"/>
            <p:cNvSpPr txBox="1">
              <a:spLocks noChangeArrowheads="1"/>
            </p:cNvSpPr>
            <p:nvPr/>
          </p:nvSpPr>
          <p:spPr bwMode="auto">
            <a:xfrm>
              <a:off x="2962" y="793"/>
              <a:ext cx="2750" cy="859"/>
            </a:xfrm>
            <a:prstGeom prst="rect">
              <a:avLst/>
            </a:prstGeom>
            <a:noFill/>
            <a:ln w="9525">
              <a:noFill/>
              <a:miter lim="800000"/>
              <a:headEnd/>
              <a:tailEnd/>
            </a:ln>
          </p:spPr>
          <p:txBody>
            <a:bodyPr>
              <a:spAutoFit/>
            </a:bodyPr>
            <a:lstStyle/>
            <a:p>
              <a:pPr>
                <a:lnSpc>
                  <a:spcPct val="85000"/>
                </a:lnSpc>
                <a:spcBef>
                  <a:spcPct val="50000"/>
                </a:spcBef>
                <a:buClr>
                  <a:schemeClr val="folHlink"/>
                </a:buClr>
                <a:buFont typeface="Wingdings" pitchFamily="2" charset="2"/>
                <a:buNone/>
              </a:pPr>
              <a:r>
                <a:rPr lang="en-US" sz="2000">
                  <a:solidFill>
                    <a:schemeClr val="bg1"/>
                  </a:solidFill>
                  <a:latin typeface="Segoe Semibold"/>
                </a:rPr>
                <a:t>Transparent &amp; connected democracy</a:t>
              </a:r>
            </a:p>
            <a:p>
              <a:pPr marL="228600" lvl="1" indent="-114300">
                <a:lnSpc>
                  <a:spcPct val="80000"/>
                </a:lnSpc>
                <a:spcBef>
                  <a:spcPct val="25000"/>
                </a:spcBef>
                <a:buClr>
                  <a:schemeClr val="accent2"/>
                </a:buClr>
                <a:buFontTx/>
                <a:buChar char="•"/>
              </a:pPr>
              <a:r>
                <a:rPr lang="en-US">
                  <a:solidFill>
                    <a:schemeClr val="bg1"/>
                  </a:solidFill>
                  <a:latin typeface="Segoe Semibold"/>
                </a:rPr>
                <a:t>Use technology to open government to the citizen</a:t>
              </a:r>
            </a:p>
            <a:p>
              <a:pPr marL="228600" lvl="1" indent="-114300">
                <a:lnSpc>
                  <a:spcPct val="80000"/>
                </a:lnSpc>
                <a:spcBef>
                  <a:spcPct val="25000"/>
                </a:spcBef>
                <a:buClr>
                  <a:schemeClr val="accent2"/>
                </a:buClr>
                <a:buFontTx/>
                <a:buChar char="•"/>
              </a:pPr>
              <a:r>
                <a:rPr lang="en-US">
                  <a:solidFill>
                    <a:schemeClr val="bg1"/>
                  </a:solidFill>
                  <a:latin typeface="Segoe Semibold"/>
                </a:rPr>
                <a:t>Use technology to reform government operation</a:t>
              </a:r>
            </a:p>
          </p:txBody>
        </p:sp>
      </p:grpSp>
      <p:grpSp>
        <p:nvGrpSpPr>
          <p:cNvPr id="5" name="Group 1043"/>
          <p:cNvGrpSpPr>
            <a:grpSpLocks/>
          </p:cNvGrpSpPr>
          <p:nvPr/>
        </p:nvGrpSpPr>
        <p:grpSpPr bwMode="auto">
          <a:xfrm>
            <a:off x="4702175" y="4267200"/>
            <a:ext cx="4441825" cy="2257425"/>
            <a:chOff x="2962" y="2784"/>
            <a:chExt cx="2798" cy="1422"/>
          </a:xfrm>
        </p:grpSpPr>
        <p:sp>
          <p:nvSpPr>
            <p:cNvPr id="9226" name="AutoShape 1044"/>
            <p:cNvSpPr>
              <a:spLocks noChangeArrowheads="1"/>
            </p:cNvSpPr>
            <p:nvPr/>
          </p:nvSpPr>
          <p:spPr bwMode="auto">
            <a:xfrm flipV="1">
              <a:off x="2976" y="2784"/>
              <a:ext cx="2688" cy="1392"/>
            </a:xfrm>
            <a:prstGeom prst="downArrowCallout">
              <a:avLst>
                <a:gd name="adj1" fmla="val 48276"/>
                <a:gd name="adj2" fmla="val 48276"/>
                <a:gd name="adj3" fmla="val 16667"/>
                <a:gd name="adj4" fmla="val 66667"/>
              </a:avLst>
            </a:prstGeom>
            <a:solidFill>
              <a:schemeClr val="accent1"/>
            </a:solidFill>
            <a:ln w="9525">
              <a:solidFill>
                <a:schemeClr val="tx1"/>
              </a:solidFill>
              <a:miter lim="800000"/>
              <a:headEnd/>
              <a:tailEnd/>
            </a:ln>
          </p:spPr>
          <p:txBody>
            <a:bodyPr rot="10800000" wrap="none" anchor="ctr"/>
            <a:lstStyle/>
            <a:p>
              <a:endParaRPr lang="en-US">
                <a:solidFill>
                  <a:schemeClr val="tx1"/>
                </a:solidFill>
                <a:latin typeface="Segoe Semibold"/>
              </a:endParaRPr>
            </a:p>
          </p:txBody>
        </p:sp>
        <p:sp>
          <p:nvSpPr>
            <p:cNvPr id="9227" name="Text Box 1045"/>
            <p:cNvSpPr txBox="1">
              <a:spLocks noChangeArrowheads="1"/>
            </p:cNvSpPr>
            <p:nvPr/>
          </p:nvSpPr>
          <p:spPr bwMode="auto">
            <a:xfrm>
              <a:off x="2962" y="3269"/>
              <a:ext cx="2798" cy="937"/>
            </a:xfrm>
            <a:prstGeom prst="rect">
              <a:avLst/>
            </a:prstGeom>
            <a:noFill/>
            <a:ln w="9525">
              <a:noFill/>
              <a:miter lim="800000"/>
              <a:headEnd/>
              <a:tailEnd/>
            </a:ln>
          </p:spPr>
          <p:txBody>
            <a:bodyPr>
              <a:spAutoFit/>
            </a:bodyPr>
            <a:lstStyle/>
            <a:p>
              <a:pPr>
                <a:lnSpc>
                  <a:spcPct val="85000"/>
                </a:lnSpc>
                <a:spcBef>
                  <a:spcPct val="50000"/>
                </a:spcBef>
                <a:buClr>
                  <a:schemeClr val="folHlink"/>
                </a:buClr>
                <a:buFont typeface="Wingdings" pitchFamily="2" charset="2"/>
                <a:buNone/>
              </a:pPr>
              <a:r>
                <a:rPr lang="en-US" sz="2000">
                  <a:solidFill>
                    <a:schemeClr val="bg1"/>
                  </a:solidFill>
                  <a:latin typeface="Segoe Semibold"/>
                </a:rPr>
                <a:t>Improve U.S. competitiveness</a:t>
              </a:r>
            </a:p>
            <a:p>
              <a:pPr marL="228600" lvl="1" indent="-114300">
                <a:lnSpc>
                  <a:spcPct val="80000"/>
                </a:lnSpc>
                <a:spcBef>
                  <a:spcPct val="25000"/>
                </a:spcBef>
                <a:buClr>
                  <a:schemeClr val="accent2"/>
                </a:buClr>
                <a:buFontTx/>
                <a:buChar char="•"/>
              </a:pPr>
              <a:r>
                <a:rPr lang="en-US">
                  <a:solidFill>
                    <a:schemeClr val="bg1"/>
                  </a:solidFill>
                  <a:latin typeface="Segoe Semibold"/>
                </a:rPr>
                <a:t>Invest in science research</a:t>
              </a:r>
            </a:p>
            <a:p>
              <a:pPr marL="228600" lvl="1" indent="-114300">
                <a:lnSpc>
                  <a:spcPct val="80000"/>
                </a:lnSpc>
                <a:spcBef>
                  <a:spcPct val="25000"/>
                </a:spcBef>
                <a:buClr>
                  <a:schemeClr val="accent2"/>
                </a:buClr>
                <a:buFontTx/>
                <a:buChar char="•"/>
              </a:pPr>
              <a:r>
                <a:rPr lang="en-US">
                  <a:solidFill>
                    <a:schemeClr val="bg1"/>
                  </a:solidFill>
                  <a:latin typeface="Segoe Semibold"/>
                </a:rPr>
                <a:t>Prepare the children for  21</a:t>
              </a:r>
              <a:r>
                <a:rPr lang="en-US" baseline="30000">
                  <a:solidFill>
                    <a:schemeClr val="bg1"/>
                  </a:solidFill>
                  <a:latin typeface="Segoe Semibold"/>
                </a:rPr>
                <a:t>st</a:t>
              </a:r>
              <a:r>
                <a:rPr lang="en-US">
                  <a:solidFill>
                    <a:schemeClr val="bg1"/>
                  </a:solidFill>
                  <a:latin typeface="Segoe Semibold"/>
                </a:rPr>
                <a:t> century</a:t>
              </a:r>
            </a:p>
            <a:p>
              <a:pPr marL="228600" lvl="1" indent="-114300">
                <a:lnSpc>
                  <a:spcPct val="80000"/>
                </a:lnSpc>
                <a:spcBef>
                  <a:spcPct val="25000"/>
                </a:spcBef>
                <a:buClr>
                  <a:schemeClr val="accent2"/>
                </a:buClr>
                <a:buFontTx/>
                <a:buChar char="•"/>
              </a:pPr>
              <a:r>
                <a:rPr lang="en-US">
                  <a:solidFill>
                    <a:schemeClr val="bg1"/>
                  </a:solidFill>
                  <a:latin typeface="Segoe Semibold"/>
                </a:rPr>
                <a:t>Prepare adults for changing economy</a:t>
              </a:r>
            </a:p>
            <a:p>
              <a:endParaRPr lang="en-US">
                <a:solidFill>
                  <a:schemeClr val="bg1"/>
                </a:solidFill>
                <a:latin typeface="Segoe Semibold"/>
              </a:endParaRPr>
            </a:p>
          </p:txBody>
        </p:sp>
      </p:grpSp>
      <p:grpSp>
        <p:nvGrpSpPr>
          <p:cNvPr id="6" name="Group 1046"/>
          <p:cNvGrpSpPr>
            <a:grpSpLocks/>
          </p:cNvGrpSpPr>
          <p:nvPr/>
        </p:nvGrpSpPr>
        <p:grpSpPr bwMode="auto">
          <a:xfrm>
            <a:off x="228600" y="4267200"/>
            <a:ext cx="4267200" cy="2790825"/>
            <a:chOff x="96" y="2784"/>
            <a:chExt cx="2688" cy="1758"/>
          </a:xfrm>
        </p:grpSpPr>
        <p:sp>
          <p:nvSpPr>
            <p:cNvPr id="9224" name="AutoShape 1047"/>
            <p:cNvSpPr>
              <a:spLocks noChangeArrowheads="1"/>
            </p:cNvSpPr>
            <p:nvPr/>
          </p:nvSpPr>
          <p:spPr bwMode="auto">
            <a:xfrm flipV="1">
              <a:off x="96" y="2784"/>
              <a:ext cx="2688" cy="1392"/>
            </a:xfrm>
            <a:prstGeom prst="downArrowCallout">
              <a:avLst>
                <a:gd name="adj1" fmla="val 48276"/>
                <a:gd name="adj2" fmla="val 48276"/>
                <a:gd name="adj3" fmla="val 16667"/>
                <a:gd name="adj4" fmla="val 66667"/>
              </a:avLst>
            </a:prstGeom>
            <a:solidFill>
              <a:schemeClr val="accent1"/>
            </a:solidFill>
            <a:ln w="9525">
              <a:solidFill>
                <a:schemeClr val="tx1"/>
              </a:solidFill>
              <a:miter lim="800000"/>
              <a:headEnd/>
              <a:tailEnd/>
            </a:ln>
          </p:spPr>
          <p:txBody>
            <a:bodyPr rot="10800000" wrap="none" anchor="ctr"/>
            <a:lstStyle/>
            <a:p>
              <a:endParaRPr lang="en-US">
                <a:solidFill>
                  <a:schemeClr val="tx1"/>
                </a:solidFill>
                <a:latin typeface="Segoe Semibold"/>
              </a:endParaRPr>
            </a:p>
          </p:txBody>
        </p:sp>
        <p:sp>
          <p:nvSpPr>
            <p:cNvPr id="9225" name="Text Box 1048"/>
            <p:cNvSpPr txBox="1">
              <a:spLocks noChangeArrowheads="1"/>
            </p:cNvSpPr>
            <p:nvPr/>
          </p:nvSpPr>
          <p:spPr bwMode="auto">
            <a:xfrm>
              <a:off x="130" y="3269"/>
              <a:ext cx="2606" cy="1273"/>
            </a:xfrm>
            <a:prstGeom prst="rect">
              <a:avLst/>
            </a:prstGeom>
            <a:noFill/>
            <a:ln w="9525">
              <a:noFill/>
              <a:miter lim="800000"/>
              <a:headEnd/>
              <a:tailEnd/>
            </a:ln>
          </p:spPr>
          <p:txBody>
            <a:bodyPr>
              <a:spAutoFit/>
            </a:bodyPr>
            <a:lstStyle/>
            <a:p>
              <a:pPr>
                <a:lnSpc>
                  <a:spcPct val="85000"/>
                </a:lnSpc>
                <a:spcBef>
                  <a:spcPct val="50000"/>
                </a:spcBef>
                <a:buClr>
                  <a:schemeClr val="folHlink"/>
                </a:buClr>
                <a:buFont typeface="Wingdings" pitchFamily="2" charset="2"/>
                <a:buNone/>
              </a:pPr>
              <a:r>
                <a:rPr lang="en-US" sz="2000">
                  <a:solidFill>
                    <a:schemeClr val="bg1"/>
                  </a:solidFill>
                  <a:latin typeface="Segoe Semibold"/>
                </a:rPr>
                <a:t>Deploy a modern communication infrastructure</a:t>
              </a:r>
            </a:p>
            <a:p>
              <a:pPr marL="228600" lvl="1" indent="-114300">
                <a:lnSpc>
                  <a:spcPct val="80000"/>
                </a:lnSpc>
                <a:spcBef>
                  <a:spcPct val="25000"/>
                </a:spcBef>
                <a:buClr>
                  <a:schemeClr val="accent2"/>
                </a:buClr>
                <a:buFontTx/>
                <a:buChar char="•"/>
              </a:pPr>
              <a:r>
                <a:rPr lang="en-US">
                  <a:solidFill>
                    <a:schemeClr val="bg1"/>
                  </a:solidFill>
                  <a:latin typeface="Segoe Semibold"/>
                </a:rPr>
                <a:t>Next generation broadband </a:t>
              </a:r>
            </a:p>
            <a:p>
              <a:pPr marL="228600" lvl="1" indent="-114300">
                <a:lnSpc>
                  <a:spcPct val="80000"/>
                </a:lnSpc>
                <a:spcBef>
                  <a:spcPct val="25000"/>
                </a:spcBef>
                <a:buClr>
                  <a:schemeClr val="accent2"/>
                </a:buClr>
                <a:buFontTx/>
                <a:buChar char="•"/>
              </a:pPr>
              <a:r>
                <a:rPr lang="en-US">
                  <a:solidFill>
                    <a:schemeClr val="bg1"/>
                  </a:solidFill>
                  <a:latin typeface="Segoe Semibold"/>
                </a:rPr>
                <a:t>Eliminate the digital divide</a:t>
              </a:r>
            </a:p>
            <a:p>
              <a:pPr marL="228600" lvl="1" indent="-114300">
                <a:lnSpc>
                  <a:spcPct val="80000"/>
                </a:lnSpc>
                <a:spcBef>
                  <a:spcPct val="25000"/>
                </a:spcBef>
                <a:buClr>
                  <a:schemeClr val="folHlink"/>
                </a:buClr>
                <a:buFontTx/>
                <a:buChar char="–"/>
              </a:pPr>
              <a:endParaRPr lang="en-US">
                <a:solidFill>
                  <a:schemeClr val="bg1"/>
                </a:solidFill>
                <a:latin typeface="Segoe Semibold"/>
              </a:endParaRPr>
            </a:p>
            <a:p>
              <a:endParaRPr lang="en-US">
                <a:solidFill>
                  <a:schemeClr val="bg1"/>
                </a:solidFill>
                <a:latin typeface="Segoe Semibold"/>
              </a:endParaRPr>
            </a:p>
            <a:p>
              <a:endParaRPr lang="en-US">
                <a:solidFill>
                  <a:schemeClr val="bg1"/>
                </a:solidFill>
                <a:latin typeface="Segoe Semibold"/>
              </a:endParaRPr>
            </a:p>
          </p:txBody>
        </p:sp>
      </p:grpSp>
      <p:pic>
        <p:nvPicPr>
          <p:cNvPr id="25"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Grp="1" noChangeArrowheads="1"/>
          </p:cNvSpPr>
          <p:nvPr>
            <p:ph type="title"/>
          </p:nvPr>
        </p:nvSpPr>
        <p:spPr>
          <a:xfrm>
            <a:off x="402265" y="228600"/>
            <a:ext cx="8382000" cy="840230"/>
          </a:xfrm>
        </p:spPr>
        <p:txBody>
          <a:bodyPr/>
          <a:lstStyle/>
          <a:p>
            <a:pPr eaLnBrk="1" hangingPunct="1">
              <a:defRPr/>
            </a:pPr>
            <a:r>
              <a:rPr/>
              <a:t>The President’s Vision</a:t>
            </a:r>
          </a:p>
        </p:txBody>
      </p:sp>
      <p:sp>
        <p:nvSpPr>
          <p:cNvPr id="10243" name="Rectangle 1027"/>
          <p:cNvSpPr>
            <a:spLocks noGrp="1" noChangeArrowheads="1"/>
          </p:cNvSpPr>
          <p:nvPr>
            <p:ph type="body" idx="1"/>
          </p:nvPr>
        </p:nvSpPr>
        <p:spPr>
          <a:xfrm>
            <a:off x="457200" y="1479550"/>
            <a:ext cx="8686800" cy="2720975"/>
          </a:xfrm>
        </p:spPr>
        <p:txBody>
          <a:bodyPr/>
          <a:lstStyle/>
          <a:p>
            <a:pPr eaLnBrk="1" hangingPunct="1"/>
            <a:r>
              <a:rPr lang="en-US" sz="2400" i="1" dirty="0" smtClean="0">
                <a:solidFill>
                  <a:schemeClr val="tx2"/>
                </a:solidFill>
              </a:rPr>
              <a:t>“…..let us be the generation that reshapes our economy to compete in the digital age.”</a:t>
            </a:r>
          </a:p>
          <a:p>
            <a:pPr eaLnBrk="1" hangingPunct="1"/>
            <a:r>
              <a:rPr lang="en-US" sz="2400" dirty="0" smtClean="0"/>
              <a:t>Fundamental beliefs</a:t>
            </a:r>
          </a:p>
          <a:p>
            <a:pPr lvl="1" eaLnBrk="1" hangingPunct="1"/>
            <a:r>
              <a:rPr lang="en-US" sz="2400" dirty="0" smtClean="0"/>
              <a:t>Technology and innovation create immense transformation power to improve the lives of Americans</a:t>
            </a:r>
          </a:p>
          <a:p>
            <a:pPr lvl="1" eaLnBrk="1" hangingPunct="1"/>
            <a:r>
              <a:rPr lang="en-US" sz="2400" dirty="0" smtClean="0"/>
              <a:t>All Americans should have the chance to participate in government deliberations and decision-making</a:t>
            </a:r>
          </a:p>
        </p:txBody>
      </p:sp>
      <p:sp>
        <p:nvSpPr>
          <p:cNvPr id="81924" name="Text Box 1028"/>
          <p:cNvSpPr txBox="1">
            <a:spLocks noChangeArrowheads="1"/>
          </p:cNvSpPr>
          <p:nvPr/>
        </p:nvSpPr>
        <p:spPr bwMode="auto">
          <a:xfrm>
            <a:off x="4038600" y="5486400"/>
            <a:ext cx="1257300" cy="701675"/>
          </a:xfrm>
          <a:prstGeom prst="rect">
            <a:avLst/>
          </a:prstGeom>
          <a:noFill/>
          <a:ln w="9525">
            <a:noFill/>
            <a:miter lim="800000"/>
            <a:headEnd/>
            <a:tailEnd/>
          </a:ln>
        </p:spPr>
        <p:txBody>
          <a:bodyPr wrap="none">
            <a:spAutoFit/>
          </a:bodyPr>
          <a:lstStyle/>
          <a:p>
            <a:r>
              <a:rPr lang="en-US" sz="4000">
                <a:solidFill>
                  <a:schemeClr val="tx2"/>
                </a:solidFill>
                <a:latin typeface="Segoe Semibold"/>
              </a:rPr>
              <a:t>Trust</a:t>
            </a:r>
          </a:p>
        </p:txBody>
      </p:sp>
      <p:grpSp>
        <p:nvGrpSpPr>
          <p:cNvPr id="2" name="Group 1029"/>
          <p:cNvGrpSpPr>
            <a:grpSpLocks/>
          </p:cNvGrpSpPr>
          <p:nvPr/>
        </p:nvGrpSpPr>
        <p:grpSpPr bwMode="auto">
          <a:xfrm>
            <a:off x="228600" y="5029200"/>
            <a:ext cx="8097838" cy="396875"/>
            <a:chOff x="138" y="3168"/>
            <a:chExt cx="5101" cy="250"/>
          </a:xfrm>
        </p:grpSpPr>
        <p:sp>
          <p:nvSpPr>
            <p:cNvPr id="10251" name="Text Box 1030"/>
            <p:cNvSpPr txBox="1">
              <a:spLocks noChangeArrowheads="1"/>
            </p:cNvSpPr>
            <p:nvPr/>
          </p:nvSpPr>
          <p:spPr bwMode="auto">
            <a:xfrm>
              <a:off x="138" y="3168"/>
              <a:ext cx="1428" cy="250"/>
            </a:xfrm>
            <a:prstGeom prst="rect">
              <a:avLst/>
            </a:prstGeom>
            <a:noFill/>
            <a:ln w="9525">
              <a:noFill/>
              <a:miter lim="800000"/>
              <a:headEnd/>
              <a:tailEnd/>
            </a:ln>
          </p:spPr>
          <p:txBody>
            <a:bodyPr wrap="none">
              <a:spAutoFit/>
            </a:bodyPr>
            <a:lstStyle/>
            <a:p>
              <a:r>
                <a:rPr lang="en-US">
                  <a:solidFill>
                    <a:schemeClr val="tx1"/>
                  </a:solidFill>
                  <a:latin typeface="Segoe Semibold"/>
                </a:rPr>
                <a:t>         </a:t>
              </a:r>
              <a:r>
                <a:rPr lang="en-US" sz="2000">
                  <a:solidFill>
                    <a:schemeClr val="tx1"/>
                  </a:solidFill>
                </a:rPr>
                <a:t>Accountability</a:t>
              </a:r>
            </a:p>
          </p:txBody>
        </p:sp>
        <p:sp>
          <p:nvSpPr>
            <p:cNvPr id="10252" name="Text Box 1031"/>
            <p:cNvSpPr txBox="1">
              <a:spLocks noChangeArrowheads="1"/>
            </p:cNvSpPr>
            <p:nvPr/>
          </p:nvSpPr>
          <p:spPr bwMode="auto">
            <a:xfrm>
              <a:off x="4242" y="3168"/>
              <a:ext cx="997" cy="250"/>
            </a:xfrm>
            <a:prstGeom prst="rect">
              <a:avLst/>
            </a:prstGeom>
            <a:noFill/>
            <a:ln w="9525">
              <a:noFill/>
              <a:miter lim="800000"/>
              <a:headEnd/>
              <a:tailEnd/>
            </a:ln>
          </p:spPr>
          <p:txBody>
            <a:bodyPr wrap="none">
              <a:spAutoFit/>
            </a:bodyPr>
            <a:lstStyle/>
            <a:p>
              <a:r>
                <a:rPr lang="en-US" sz="2000">
                  <a:solidFill>
                    <a:schemeClr val="tx1"/>
                  </a:solidFill>
                </a:rPr>
                <a:t>Participation</a:t>
              </a:r>
            </a:p>
          </p:txBody>
        </p:sp>
      </p:grpSp>
      <p:sp>
        <p:nvSpPr>
          <p:cNvPr id="10249" name="Rectangle 1035"/>
          <p:cNvSpPr>
            <a:spLocks noChangeArrowheads="1"/>
          </p:cNvSpPr>
          <p:nvPr/>
        </p:nvSpPr>
        <p:spPr bwMode="auto">
          <a:xfrm>
            <a:off x="3505200" y="4343400"/>
            <a:ext cx="2133600" cy="381000"/>
          </a:xfrm>
          <a:prstGeom prst="rect">
            <a:avLst/>
          </a:prstGeom>
          <a:solidFill>
            <a:srgbClr val="002A7E"/>
          </a:solidFill>
          <a:ln w="9525">
            <a:solidFill>
              <a:schemeClr val="tx1"/>
            </a:solidFill>
            <a:miter lim="800000"/>
            <a:headEnd/>
            <a:tailEnd/>
          </a:ln>
        </p:spPr>
        <p:txBody>
          <a:bodyPr wrap="none" anchor="ctr"/>
          <a:lstStyle/>
          <a:p>
            <a:pPr algn="ctr"/>
            <a:endParaRPr lang="en-US">
              <a:solidFill>
                <a:schemeClr val="bg1"/>
              </a:solidFill>
              <a:latin typeface="Segoe Semibold"/>
            </a:endParaRPr>
          </a:p>
        </p:txBody>
      </p:sp>
      <p:grpSp>
        <p:nvGrpSpPr>
          <p:cNvPr id="3" name="Group 14"/>
          <p:cNvGrpSpPr>
            <a:grpSpLocks/>
          </p:cNvGrpSpPr>
          <p:nvPr/>
        </p:nvGrpSpPr>
        <p:grpSpPr bwMode="auto">
          <a:xfrm>
            <a:off x="2743200" y="4343400"/>
            <a:ext cx="3810000" cy="1905000"/>
            <a:chOff x="1728" y="2736"/>
            <a:chExt cx="2400" cy="1200"/>
          </a:xfrm>
        </p:grpSpPr>
        <p:sp>
          <p:nvSpPr>
            <p:cNvPr id="10247" name="AutoShape 1033"/>
            <p:cNvSpPr>
              <a:spLocks noChangeArrowheads="1"/>
            </p:cNvSpPr>
            <p:nvPr/>
          </p:nvSpPr>
          <p:spPr bwMode="auto">
            <a:xfrm>
              <a:off x="1728" y="2736"/>
              <a:ext cx="576" cy="1200"/>
            </a:xfrm>
            <a:prstGeom prst="curvedRightArrow">
              <a:avLst>
                <a:gd name="adj1" fmla="val 41667"/>
                <a:gd name="adj2" fmla="val 83333"/>
                <a:gd name="adj3" fmla="val 33333"/>
              </a:avLst>
            </a:prstGeom>
            <a:solidFill>
              <a:schemeClr val="accent1"/>
            </a:solidFill>
            <a:ln w="9525">
              <a:solidFill>
                <a:schemeClr val="tx1"/>
              </a:solidFill>
              <a:miter lim="800000"/>
              <a:headEnd/>
              <a:tailEnd/>
            </a:ln>
          </p:spPr>
          <p:txBody>
            <a:bodyPr wrap="none" anchor="ctr"/>
            <a:lstStyle/>
            <a:p>
              <a:endParaRPr lang="en-US">
                <a:solidFill>
                  <a:schemeClr val="tx1"/>
                </a:solidFill>
                <a:latin typeface="Segoe Semibold"/>
              </a:endParaRPr>
            </a:p>
          </p:txBody>
        </p:sp>
        <p:sp>
          <p:nvSpPr>
            <p:cNvPr id="10248" name="AutoShape 1034"/>
            <p:cNvSpPr>
              <a:spLocks noChangeArrowheads="1"/>
            </p:cNvSpPr>
            <p:nvPr/>
          </p:nvSpPr>
          <p:spPr bwMode="auto">
            <a:xfrm flipH="1">
              <a:off x="3552" y="2736"/>
              <a:ext cx="576" cy="1200"/>
            </a:xfrm>
            <a:prstGeom prst="curvedRightArrow">
              <a:avLst>
                <a:gd name="adj1" fmla="val 41667"/>
                <a:gd name="adj2" fmla="val 83333"/>
                <a:gd name="adj3" fmla="val 33333"/>
              </a:avLst>
            </a:prstGeom>
            <a:solidFill>
              <a:schemeClr val="accent1"/>
            </a:solidFill>
            <a:ln w="9525">
              <a:solidFill>
                <a:schemeClr val="tx1"/>
              </a:solidFill>
              <a:miter lim="800000"/>
              <a:headEnd/>
              <a:tailEnd/>
            </a:ln>
          </p:spPr>
          <p:txBody>
            <a:bodyPr wrap="none" anchor="ctr"/>
            <a:lstStyle/>
            <a:p>
              <a:endParaRPr lang="en-US">
                <a:solidFill>
                  <a:schemeClr val="tx1"/>
                </a:solidFill>
                <a:latin typeface="Segoe Semibold"/>
              </a:endParaRPr>
            </a:p>
          </p:txBody>
        </p:sp>
        <p:sp>
          <p:nvSpPr>
            <p:cNvPr id="10250" name="Text Box 1036"/>
            <p:cNvSpPr txBox="1">
              <a:spLocks noChangeArrowheads="1"/>
            </p:cNvSpPr>
            <p:nvPr/>
          </p:nvSpPr>
          <p:spPr bwMode="auto">
            <a:xfrm>
              <a:off x="2208" y="2736"/>
              <a:ext cx="1344" cy="250"/>
            </a:xfrm>
            <a:prstGeom prst="rect">
              <a:avLst/>
            </a:prstGeom>
            <a:noFill/>
            <a:ln w="9525">
              <a:noFill/>
              <a:miter lim="800000"/>
              <a:headEnd/>
              <a:tailEnd/>
            </a:ln>
          </p:spPr>
          <p:txBody>
            <a:bodyPr>
              <a:spAutoFit/>
            </a:bodyPr>
            <a:lstStyle/>
            <a:p>
              <a:pPr algn="ctr"/>
              <a:r>
                <a:rPr lang="en-US" sz="2000">
                  <a:solidFill>
                    <a:schemeClr val="accent1"/>
                  </a:solidFill>
                </a:rPr>
                <a:t>Transparency</a:t>
              </a:r>
            </a:p>
          </p:txBody>
        </p:sp>
      </p:grpSp>
      <p:pic>
        <p:nvPicPr>
          <p:cNvPr id="14" name="Picture 9" descr="E:\GIlogo.jpg"/>
          <p:cNvPicPr>
            <a:picLocks noChangeAspect="1" noChangeArrowheads="1"/>
          </p:cNvPicPr>
          <p:nvPr/>
        </p:nvPicPr>
        <p:blipFill>
          <a:blip r:embed="rId3" cstate="print"/>
          <a:srcRect/>
          <a:stretch>
            <a:fillRect/>
          </a:stretch>
        </p:blipFill>
        <p:spPr bwMode="auto">
          <a:xfrm>
            <a:off x="106363" y="6248400"/>
            <a:ext cx="1341437" cy="479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wipe(up)">
                                      <p:cBhvr>
                                        <p:cTn id="12"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457200" y="1447800"/>
            <a:ext cx="6858000" cy="4616450"/>
          </a:xfrm>
          <a:prstGeom prst="rect">
            <a:avLst/>
          </a:prstGeom>
          <a:noFill/>
          <a:ln w="9525">
            <a:noFill/>
            <a:miter lim="800000"/>
            <a:headEnd/>
            <a:tailEnd/>
          </a:ln>
        </p:spPr>
        <p:txBody>
          <a:bodyPr/>
          <a:lstStyle/>
          <a:p>
            <a:pPr marL="230188" indent="-230188" eaLnBrk="0" hangingPunct="0">
              <a:lnSpc>
                <a:spcPct val="85000"/>
              </a:lnSpc>
              <a:spcBef>
                <a:spcPct val="50000"/>
              </a:spcBef>
              <a:buClr>
                <a:schemeClr val="folHlink"/>
              </a:buClr>
              <a:buFont typeface="Wingdings" pitchFamily="2" charset="2"/>
              <a:buNone/>
            </a:pPr>
            <a:r>
              <a:rPr lang="en-US" sz="2400" i="1" u="sng" dirty="0">
                <a:latin typeface="Segoe Semibold"/>
              </a:rPr>
              <a:t>Economic Recovery &amp; Altered Priorities</a:t>
            </a:r>
          </a:p>
          <a:p>
            <a:pPr marL="230188" indent="-230188" eaLnBrk="0" hangingPunct="0">
              <a:lnSpc>
                <a:spcPct val="85000"/>
              </a:lnSpc>
              <a:spcBef>
                <a:spcPct val="50000"/>
              </a:spcBef>
              <a:buClr>
                <a:schemeClr val="folHlink"/>
              </a:buClr>
              <a:buFont typeface="Wingdings" pitchFamily="2" charset="2"/>
              <a:buNone/>
            </a:pPr>
            <a:endParaRPr lang="en-US" sz="1200" i="1" u="sng" dirty="0">
              <a:solidFill>
                <a:srgbClr val="A50021"/>
              </a:solidFill>
              <a:latin typeface="Segoe Semibold"/>
            </a:endParaRPr>
          </a:p>
          <a:p>
            <a:pPr marL="230188" indent="-230188" eaLnBrk="0" hangingPunct="0">
              <a:lnSpc>
                <a:spcPct val="85000"/>
              </a:lnSpc>
              <a:spcBef>
                <a:spcPct val="50000"/>
              </a:spcBef>
              <a:buClr>
                <a:schemeClr val="folHlink"/>
              </a:buClr>
              <a:buFont typeface="Wingdings" pitchFamily="2" charset="2"/>
              <a:buNone/>
            </a:pPr>
            <a:endParaRPr lang="en-US" sz="1200" i="1" u="sng" dirty="0" smtClean="0">
              <a:solidFill>
                <a:srgbClr val="A50021"/>
              </a:solidFill>
              <a:latin typeface="Segoe Semibold"/>
            </a:endParaRPr>
          </a:p>
          <a:p>
            <a:pPr marL="230188" indent="-230188" eaLnBrk="0" hangingPunct="0">
              <a:lnSpc>
                <a:spcPct val="85000"/>
              </a:lnSpc>
              <a:spcBef>
                <a:spcPct val="50000"/>
              </a:spcBef>
              <a:buClr>
                <a:schemeClr val="folHlink"/>
              </a:buClr>
              <a:buFont typeface="Wingdings" pitchFamily="2" charset="2"/>
              <a:buChar char="§"/>
            </a:pPr>
            <a:r>
              <a:rPr lang="en-US" sz="2400" dirty="0" smtClean="0">
                <a:solidFill>
                  <a:schemeClr val="tx1"/>
                </a:solidFill>
                <a:latin typeface="Segoe Semibold"/>
              </a:rPr>
              <a:t>Massive </a:t>
            </a:r>
            <a:r>
              <a:rPr lang="en-US" sz="2400" dirty="0">
                <a:solidFill>
                  <a:schemeClr val="tx1"/>
                </a:solidFill>
                <a:latin typeface="Segoe Semibold"/>
              </a:rPr>
              <a:t>worldwide government spending to provide economic security and spur economic growth</a:t>
            </a:r>
          </a:p>
          <a:p>
            <a:pPr marL="230188" indent="-230188" eaLnBrk="0" hangingPunct="0">
              <a:lnSpc>
                <a:spcPct val="85000"/>
              </a:lnSpc>
              <a:spcBef>
                <a:spcPct val="50000"/>
              </a:spcBef>
              <a:buClr>
                <a:schemeClr val="folHlink"/>
              </a:buClr>
              <a:buFont typeface="Wingdings" pitchFamily="2" charset="2"/>
              <a:buChar char="§"/>
            </a:pPr>
            <a:r>
              <a:rPr lang="en-US" sz="2400" dirty="0">
                <a:solidFill>
                  <a:schemeClr val="tx1"/>
                </a:solidFill>
                <a:latin typeface="Segoe Semibold"/>
              </a:rPr>
              <a:t>Social safety net issues come first</a:t>
            </a:r>
          </a:p>
          <a:p>
            <a:pPr marL="230188" indent="-230188" eaLnBrk="0" hangingPunct="0">
              <a:lnSpc>
                <a:spcPct val="85000"/>
              </a:lnSpc>
              <a:spcBef>
                <a:spcPct val="50000"/>
              </a:spcBef>
              <a:buClr>
                <a:schemeClr val="folHlink"/>
              </a:buClr>
              <a:buFont typeface="Wingdings" pitchFamily="2" charset="2"/>
              <a:buChar char="§"/>
            </a:pPr>
            <a:r>
              <a:rPr lang="en-US" sz="2400" dirty="0">
                <a:solidFill>
                  <a:schemeClr val="tx1"/>
                </a:solidFill>
                <a:latin typeface="Segoe Semibold"/>
              </a:rPr>
              <a:t>New public infrastructure investments</a:t>
            </a:r>
          </a:p>
          <a:p>
            <a:pPr marL="230188" indent="-230188" eaLnBrk="0" hangingPunct="0">
              <a:lnSpc>
                <a:spcPct val="85000"/>
              </a:lnSpc>
              <a:spcBef>
                <a:spcPct val="50000"/>
              </a:spcBef>
              <a:buClr>
                <a:schemeClr val="folHlink"/>
              </a:buClr>
              <a:buFont typeface="Wingdings" pitchFamily="2" charset="2"/>
              <a:buChar char="§"/>
            </a:pPr>
            <a:r>
              <a:rPr lang="en-US" sz="2400" dirty="0">
                <a:solidFill>
                  <a:schemeClr val="tx1"/>
                </a:solidFill>
                <a:latin typeface="Segoe Semibold"/>
              </a:rPr>
              <a:t>Immediacy to spur job creation</a:t>
            </a:r>
          </a:p>
          <a:p>
            <a:pPr marL="230188" indent="-230188" eaLnBrk="0" hangingPunct="0">
              <a:lnSpc>
                <a:spcPct val="85000"/>
              </a:lnSpc>
              <a:spcBef>
                <a:spcPct val="50000"/>
              </a:spcBef>
              <a:buClr>
                <a:schemeClr val="folHlink"/>
              </a:buClr>
              <a:buFont typeface="Wingdings" pitchFamily="2" charset="2"/>
              <a:buNone/>
            </a:pPr>
            <a:endParaRPr lang="en-US" sz="2000" dirty="0">
              <a:solidFill>
                <a:schemeClr val="tx1"/>
              </a:solidFill>
              <a:latin typeface="Segoe Semibold"/>
            </a:endParaRPr>
          </a:p>
          <a:p>
            <a:pPr marL="230188" indent="-230188" eaLnBrk="0" hangingPunct="0">
              <a:lnSpc>
                <a:spcPct val="85000"/>
              </a:lnSpc>
              <a:spcBef>
                <a:spcPct val="50000"/>
              </a:spcBef>
              <a:buClr>
                <a:schemeClr val="folHlink"/>
              </a:buClr>
              <a:buFont typeface="Wingdings" pitchFamily="2" charset="2"/>
              <a:buChar char="§"/>
            </a:pPr>
            <a:endParaRPr lang="en-US" sz="2000" dirty="0">
              <a:solidFill>
                <a:schemeClr val="tx1"/>
              </a:solidFill>
              <a:latin typeface="Segoe Semibold"/>
            </a:endParaRPr>
          </a:p>
          <a:p>
            <a:pPr marL="230188" indent="-230188" eaLnBrk="0" hangingPunct="0">
              <a:lnSpc>
                <a:spcPct val="85000"/>
              </a:lnSpc>
              <a:spcBef>
                <a:spcPct val="50000"/>
              </a:spcBef>
              <a:buClr>
                <a:schemeClr val="folHlink"/>
              </a:buClr>
              <a:buFont typeface="Wingdings" pitchFamily="2" charset="2"/>
              <a:buChar char="§"/>
            </a:pPr>
            <a:endParaRPr lang="en-US" sz="2000" dirty="0">
              <a:solidFill>
                <a:schemeClr val="tx1"/>
              </a:solidFill>
              <a:latin typeface="Segoe Semibold"/>
            </a:endParaRPr>
          </a:p>
          <a:p>
            <a:pPr marL="230188" indent="-230188" eaLnBrk="0" hangingPunct="0">
              <a:lnSpc>
                <a:spcPct val="85000"/>
              </a:lnSpc>
              <a:spcBef>
                <a:spcPct val="50000"/>
              </a:spcBef>
              <a:buClr>
                <a:schemeClr val="folHlink"/>
              </a:buClr>
              <a:buFont typeface="Wingdings" pitchFamily="2" charset="2"/>
              <a:buChar char="§"/>
            </a:pPr>
            <a:endParaRPr lang="en-US" dirty="0">
              <a:solidFill>
                <a:schemeClr val="tx1"/>
              </a:solidFill>
              <a:latin typeface="Segoe Semibold"/>
            </a:endParaRPr>
          </a:p>
          <a:p>
            <a:pPr marL="973138" lvl="2" indent="-228600" eaLnBrk="0" hangingPunct="0">
              <a:lnSpc>
                <a:spcPct val="80000"/>
              </a:lnSpc>
              <a:spcBef>
                <a:spcPct val="25000"/>
              </a:spcBef>
              <a:buClr>
                <a:schemeClr val="folHlink"/>
              </a:buClr>
              <a:buFont typeface="Wingdings" pitchFamily="2" charset="2"/>
              <a:buNone/>
            </a:pPr>
            <a:endParaRPr lang="en-US" sz="1200" i="1" dirty="0">
              <a:solidFill>
                <a:schemeClr val="tx1"/>
              </a:solidFill>
              <a:latin typeface="Segoe Semibold"/>
              <a:cs typeface="Times New Roman" pitchFamily="18" charset="0"/>
            </a:endParaRPr>
          </a:p>
        </p:txBody>
      </p:sp>
      <p:grpSp>
        <p:nvGrpSpPr>
          <p:cNvPr id="2" name="Group 3"/>
          <p:cNvGrpSpPr>
            <a:grpSpLocks/>
          </p:cNvGrpSpPr>
          <p:nvPr/>
        </p:nvGrpSpPr>
        <p:grpSpPr bwMode="auto">
          <a:xfrm>
            <a:off x="6705600" y="0"/>
            <a:ext cx="2438400" cy="2362200"/>
            <a:chOff x="0" y="0"/>
            <a:chExt cx="9425" cy="9515"/>
          </a:xfrm>
        </p:grpSpPr>
        <p:pic>
          <p:nvPicPr>
            <p:cNvPr id="11269" name="Picture 4"/>
            <p:cNvPicPr>
              <a:picLocks noChangeAspect="1" noChangeArrowheads="1"/>
            </p:cNvPicPr>
            <p:nvPr/>
          </p:nvPicPr>
          <p:blipFill>
            <a:blip r:embed="rId3" cstate="print"/>
            <a:srcRect/>
            <a:stretch>
              <a:fillRect/>
            </a:stretch>
          </p:blipFill>
          <p:spPr bwMode="auto">
            <a:xfrm>
              <a:off x="0" y="0"/>
              <a:ext cx="9425" cy="9515"/>
            </a:xfrm>
            <a:prstGeom prst="rect">
              <a:avLst/>
            </a:prstGeom>
            <a:noFill/>
            <a:ln w="9525">
              <a:noFill/>
              <a:miter lim="800000"/>
              <a:headEnd/>
              <a:tailEnd/>
            </a:ln>
          </p:spPr>
        </p:pic>
        <p:sp>
          <p:nvSpPr>
            <p:cNvPr id="11270" name="Block Arc 31"/>
            <p:cNvSpPr>
              <a:spLocks noChangeArrowheads="1"/>
            </p:cNvSpPr>
            <p:nvPr/>
          </p:nvSpPr>
          <p:spPr bwMode="auto">
            <a:xfrm flipV="1">
              <a:off x="720" y="557"/>
              <a:ext cx="8088" cy="8275"/>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28 w 4114800"/>
                <a:gd name="T12" fmla="*/ 207333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rot="10800000" anchor="ctr"/>
            <a:lstStyle/>
            <a:p>
              <a:pPr algn="ctr"/>
              <a:endParaRPr lang="en-US">
                <a:solidFill>
                  <a:schemeClr val="tx1"/>
                </a:solidFill>
                <a:latin typeface="Calibri" pitchFamily="34" charset="0"/>
              </a:endParaRPr>
            </a:p>
          </p:txBody>
        </p:sp>
        <p:sp>
          <p:nvSpPr>
            <p:cNvPr id="11271" name="Block Arc 31"/>
            <p:cNvSpPr>
              <a:spLocks noChangeArrowheads="1"/>
            </p:cNvSpPr>
            <p:nvPr/>
          </p:nvSpPr>
          <p:spPr bwMode="auto">
            <a:xfrm rot="16200000" flipV="1">
              <a:off x="650" y="651"/>
              <a:ext cx="8263" cy="810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596 w 4114800"/>
                <a:gd name="T12" fmla="*/ 2073422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rot="10800000" vert="eaVert" anchor="ctr"/>
            <a:lstStyle/>
            <a:p>
              <a:pPr algn="ctr"/>
              <a:endParaRPr lang="en-US">
                <a:solidFill>
                  <a:schemeClr val="tx1"/>
                </a:solidFill>
                <a:latin typeface="Calibri" pitchFamily="34" charset="0"/>
              </a:endParaRPr>
            </a:p>
          </p:txBody>
        </p:sp>
        <p:sp>
          <p:nvSpPr>
            <p:cNvPr id="11272" name="Block Arc 31"/>
            <p:cNvSpPr>
              <a:spLocks noChangeArrowheads="1"/>
            </p:cNvSpPr>
            <p:nvPr/>
          </p:nvSpPr>
          <p:spPr bwMode="auto">
            <a:xfrm rot="10800000" flipH="1" flipV="1">
              <a:off x="732" y="652"/>
              <a:ext cx="8100" cy="818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08 w 4114800"/>
                <a:gd name="T12" fmla="*/ 207326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solidFill>
              <a:srgbClr val="C0C0C0">
                <a:alpha val="50195"/>
              </a:srgbClr>
            </a:solid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grpSp>
      <p:pic>
        <p:nvPicPr>
          <p:cNvPr id="11"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
        <p:nvSpPr>
          <p:cNvPr id="10" name="Rectangle 1026"/>
          <p:cNvSpPr>
            <a:spLocks noGrp="1" noChangeArrowheads="1"/>
          </p:cNvSpPr>
          <p:nvPr>
            <p:ph type="title"/>
          </p:nvPr>
        </p:nvSpPr>
        <p:spPr>
          <a:xfrm>
            <a:off x="402265" y="228600"/>
            <a:ext cx="8382000" cy="646331"/>
          </a:xfrm>
        </p:spPr>
        <p:txBody>
          <a:bodyPr/>
          <a:lstStyle/>
          <a:p>
            <a:pPr eaLnBrk="1" hangingPunct="1">
              <a:defRPr/>
            </a:pPr>
            <a:r>
              <a:rPr smtClean="0"/>
              <a:t>Trends and Issues</a:t>
            </a:r>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457200" y="1371600"/>
            <a:ext cx="6553200" cy="4495800"/>
          </a:xfrm>
          <a:prstGeom prst="rect">
            <a:avLst/>
          </a:prstGeom>
          <a:noFill/>
          <a:ln w="9525">
            <a:noFill/>
            <a:miter lim="800000"/>
            <a:headEnd/>
            <a:tailEnd/>
          </a:ln>
        </p:spPr>
        <p:txBody>
          <a:bodyPr/>
          <a:lstStyle/>
          <a:p>
            <a:pPr marL="230188" indent="-230188" eaLnBrk="0" hangingPunct="0">
              <a:lnSpc>
                <a:spcPct val="95000"/>
              </a:lnSpc>
              <a:spcBef>
                <a:spcPct val="50000"/>
              </a:spcBef>
              <a:buClr>
                <a:schemeClr val="folHlink"/>
              </a:buClr>
              <a:buFont typeface="Wingdings" pitchFamily="2" charset="2"/>
              <a:buNone/>
            </a:pPr>
            <a:r>
              <a:rPr lang="en-US" sz="2800" i="1" u="sng">
                <a:latin typeface="Segoe Semibold"/>
              </a:rPr>
              <a:t>Governments’ New Business Role</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Capital Assistance Program</a:t>
            </a:r>
          </a:p>
          <a:p>
            <a:pPr marL="630238" lvl="1" indent="-285750" eaLnBrk="0" hangingPunct="0">
              <a:lnSpc>
                <a:spcPct val="90000"/>
              </a:lnSpc>
              <a:spcBef>
                <a:spcPct val="25000"/>
              </a:spcBef>
              <a:buClr>
                <a:schemeClr val="folHlink"/>
              </a:buClr>
              <a:buFontTx/>
              <a:buChar char="–"/>
            </a:pPr>
            <a:r>
              <a:rPr lang="en-US" sz="2400">
                <a:solidFill>
                  <a:schemeClr val="tx1"/>
                </a:solidFill>
                <a:latin typeface="Segoe Semibold"/>
              </a:rPr>
              <a:t>Investment in banks</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Consumer &amp; Business Lending Initiative</a:t>
            </a:r>
          </a:p>
          <a:p>
            <a:pPr marL="630238" lvl="1" indent="-285750" eaLnBrk="0" hangingPunct="0">
              <a:lnSpc>
                <a:spcPct val="90000"/>
              </a:lnSpc>
              <a:spcBef>
                <a:spcPct val="25000"/>
              </a:spcBef>
              <a:buClr>
                <a:schemeClr val="folHlink"/>
              </a:buClr>
              <a:buFontTx/>
              <a:buChar char="–"/>
            </a:pPr>
            <a:r>
              <a:rPr lang="en-US" sz="2400">
                <a:solidFill>
                  <a:schemeClr val="tx1"/>
                </a:solidFill>
                <a:latin typeface="Segoe Semibold"/>
              </a:rPr>
              <a:t>Loan guarantees</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Making Home Affordable Program</a:t>
            </a:r>
          </a:p>
          <a:p>
            <a:pPr marL="630238" lvl="1" indent="-285750" eaLnBrk="0" hangingPunct="0">
              <a:lnSpc>
                <a:spcPct val="90000"/>
              </a:lnSpc>
              <a:spcBef>
                <a:spcPct val="25000"/>
              </a:spcBef>
              <a:buClr>
                <a:schemeClr val="folHlink"/>
              </a:buClr>
              <a:buFontTx/>
              <a:buChar char="–"/>
            </a:pPr>
            <a:r>
              <a:rPr lang="en-US" sz="2400">
                <a:solidFill>
                  <a:schemeClr val="tx1"/>
                </a:solidFill>
                <a:latin typeface="Segoe Semibold"/>
              </a:rPr>
              <a:t>At risk homeowners</a:t>
            </a:r>
          </a:p>
          <a:p>
            <a:pPr marL="230188" indent="-230188" eaLnBrk="0" hangingPunct="0">
              <a:lnSpc>
                <a:spcPct val="95000"/>
              </a:lnSpc>
              <a:spcBef>
                <a:spcPct val="50000"/>
              </a:spcBef>
              <a:buClr>
                <a:schemeClr val="folHlink"/>
              </a:buClr>
              <a:buFont typeface="Wingdings" pitchFamily="2" charset="2"/>
              <a:buChar char="§"/>
            </a:pPr>
            <a:r>
              <a:rPr lang="en-US" sz="2400">
                <a:solidFill>
                  <a:schemeClr val="tx1"/>
                </a:solidFill>
                <a:latin typeface="Segoe Semibold"/>
              </a:rPr>
              <a:t>Public Private Investment Program</a:t>
            </a:r>
          </a:p>
          <a:p>
            <a:pPr marL="630238" lvl="1" indent="-285750" eaLnBrk="0" hangingPunct="0">
              <a:lnSpc>
                <a:spcPct val="90000"/>
              </a:lnSpc>
              <a:spcBef>
                <a:spcPct val="25000"/>
              </a:spcBef>
              <a:buClr>
                <a:schemeClr val="folHlink"/>
              </a:buClr>
              <a:buFontTx/>
              <a:buChar char="–"/>
            </a:pPr>
            <a:r>
              <a:rPr lang="en-US" sz="2400">
                <a:solidFill>
                  <a:schemeClr val="tx1"/>
                </a:solidFill>
                <a:latin typeface="Segoe Semibold"/>
              </a:rPr>
              <a:t>Troubled Asset Recovery Program (TARP)</a:t>
            </a:r>
          </a:p>
        </p:txBody>
      </p:sp>
      <p:grpSp>
        <p:nvGrpSpPr>
          <p:cNvPr id="2" name="Group 4"/>
          <p:cNvGrpSpPr>
            <a:grpSpLocks/>
          </p:cNvGrpSpPr>
          <p:nvPr/>
        </p:nvGrpSpPr>
        <p:grpSpPr bwMode="auto">
          <a:xfrm>
            <a:off x="6781800" y="0"/>
            <a:ext cx="2362200" cy="2438400"/>
            <a:chOff x="0" y="0"/>
            <a:chExt cx="9425" cy="9515"/>
          </a:xfrm>
        </p:grpSpPr>
        <p:pic>
          <p:nvPicPr>
            <p:cNvPr id="12293" name="Picture 5"/>
            <p:cNvPicPr>
              <a:picLocks noChangeAspect="1" noChangeArrowheads="1"/>
            </p:cNvPicPr>
            <p:nvPr/>
          </p:nvPicPr>
          <p:blipFill>
            <a:blip r:embed="rId3" cstate="print"/>
            <a:srcRect/>
            <a:stretch>
              <a:fillRect/>
            </a:stretch>
          </p:blipFill>
          <p:spPr bwMode="auto">
            <a:xfrm>
              <a:off x="0" y="0"/>
              <a:ext cx="9425" cy="9515"/>
            </a:xfrm>
            <a:prstGeom prst="rect">
              <a:avLst/>
            </a:prstGeom>
            <a:noFill/>
            <a:ln w="9525">
              <a:noFill/>
              <a:miter lim="800000"/>
              <a:headEnd/>
              <a:tailEnd/>
            </a:ln>
          </p:spPr>
        </p:pic>
        <p:sp>
          <p:nvSpPr>
            <p:cNvPr id="12294" name="Block Arc 31"/>
            <p:cNvSpPr>
              <a:spLocks noChangeArrowheads="1"/>
            </p:cNvSpPr>
            <p:nvPr/>
          </p:nvSpPr>
          <p:spPr bwMode="auto">
            <a:xfrm flipV="1">
              <a:off x="720" y="557"/>
              <a:ext cx="8088" cy="8275"/>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28 w 4114800"/>
                <a:gd name="T12" fmla="*/ 207333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rot="10800000" anchor="ctr"/>
            <a:lstStyle/>
            <a:p>
              <a:pPr algn="ctr"/>
              <a:endParaRPr lang="en-US">
                <a:solidFill>
                  <a:schemeClr val="tx1"/>
                </a:solidFill>
                <a:latin typeface="Calibri" pitchFamily="34" charset="0"/>
              </a:endParaRPr>
            </a:p>
          </p:txBody>
        </p:sp>
        <p:sp>
          <p:nvSpPr>
            <p:cNvPr id="12295" name="Block Arc 31"/>
            <p:cNvSpPr>
              <a:spLocks noChangeArrowheads="1"/>
            </p:cNvSpPr>
            <p:nvPr/>
          </p:nvSpPr>
          <p:spPr bwMode="auto">
            <a:xfrm rot="16200000" flipV="1">
              <a:off x="650" y="651"/>
              <a:ext cx="8263" cy="810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596 w 4114800"/>
                <a:gd name="T12" fmla="*/ 2073422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sp>
          <p:nvSpPr>
            <p:cNvPr id="12296" name="Block Arc 31"/>
            <p:cNvSpPr>
              <a:spLocks noChangeArrowheads="1"/>
            </p:cNvSpPr>
            <p:nvPr/>
          </p:nvSpPr>
          <p:spPr bwMode="auto">
            <a:xfrm rot="10800000" flipV="1">
              <a:off x="732" y="652"/>
              <a:ext cx="8100" cy="8180"/>
            </a:xfrm>
            <a:custGeom>
              <a:avLst/>
              <a:gdLst>
                <a:gd name="T0" fmla="*/ 1 w 4114800"/>
                <a:gd name="T1" fmla="*/ 8 h 4115344"/>
                <a:gd name="T2" fmla="*/ 8 w 4114800"/>
                <a:gd name="T3" fmla="*/ 1 h 4115344"/>
                <a:gd name="T4" fmla="*/ 8 w 4114800"/>
                <a:gd name="T5" fmla="*/ 8 h 4115344"/>
                <a:gd name="T6" fmla="*/ 5898240 60000 65536"/>
                <a:gd name="T7" fmla="*/ 0 60000 65536"/>
                <a:gd name="T8" fmla="*/ 17694720 60000 65536"/>
                <a:gd name="T9" fmla="*/ 0 w 4114800"/>
                <a:gd name="T10" fmla="*/ 0 h 4115344"/>
                <a:gd name="T11" fmla="*/ 2070608 w 4114800"/>
                <a:gd name="T12" fmla="*/ 2073268 h 4115344"/>
              </a:gdLst>
              <a:ahLst/>
              <a:cxnLst>
                <a:cxn ang="T6">
                  <a:pos x="T0" y="T1"/>
                </a:cxn>
                <a:cxn ang="T7">
                  <a:pos x="T2" y="T3"/>
                </a:cxn>
                <a:cxn ang="T8">
                  <a:pos x="T4" y="T5"/>
                </a:cxn>
              </a:cxnLst>
              <a:rect l="T9" t="T10" r="T11" b="T12"/>
              <a:pathLst>
                <a:path w="4114800" h="4115344">
                  <a:moveTo>
                    <a:pt x="60" y="2073407"/>
                  </a:moveTo>
                  <a:lnTo>
                    <a:pt x="60" y="2073406"/>
                  </a:lnTo>
                  <a:cubicBezTo>
                    <a:pt x="20" y="2068162"/>
                    <a:pt x="0" y="2062917"/>
                    <a:pt x="0" y="2057672"/>
                  </a:cubicBezTo>
                  <a:cubicBezTo>
                    <a:pt x="0" y="921251"/>
                    <a:pt x="921129" y="0"/>
                    <a:pt x="2057400" y="0"/>
                  </a:cubicBezTo>
                  <a:cubicBezTo>
                    <a:pt x="2061809" y="-1"/>
                    <a:pt x="2066218" y="14"/>
                    <a:pt x="2070628" y="42"/>
                  </a:cubicBezTo>
                  <a:lnTo>
                    <a:pt x="2066591" y="627948"/>
                  </a:lnTo>
                  <a:lnTo>
                    <a:pt x="2066591" y="627947"/>
                  </a:lnTo>
                  <a:cubicBezTo>
                    <a:pt x="2063527" y="627927"/>
                    <a:pt x="2060463" y="627918"/>
                    <a:pt x="2057400" y="627918"/>
                  </a:cubicBezTo>
                  <a:cubicBezTo>
                    <a:pt x="1267918" y="627918"/>
                    <a:pt x="627918" y="1268040"/>
                    <a:pt x="627918" y="2057672"/>
                  </a:cubicBezTo>
                  <a:cubicBezTo>
                    <a:pt x="627917" y="2061316"/>
                    <a:pt x="627931" y="2064960"/>
                    <a:pt x="627959" y="2068604"/>
                  </a:cubicBezTo>
                  <a:close/>
                </a:path>
              </a:pathLst>
            </a:custGeom>
            <a:noFill/>
            <a:ln w="25400" algn="ctr">
              <a:solidFill>
                <a:srgbClr val="385D8A"/>
              </a:solidFill>
              <a:miter lim="800000"/>
              <a:headEnd/>
              <a:tailEnd/>
            </a:ln>
          </p:spPr>
          <p:txBody>
            <a:bodyPr anchor="ctr"/>
            <a:lstStyle/>
            <a:p>
              <a:pPr algn="ctr"/>
              <a:endParaRPr lang="en-US">
                <a:solidFill>
                  <a:schemeClr val="tx1"/>
                </a:solidFill>
                <a:latin typeface="Calibri" pitchFamily="34" charset="0"/>
              </a:endParaRPr>
            </a:p>
          </p:txBody>
        </p:sp>
      </p:grpSp>
      <p:pic>
        <p:nvPicPr>
          <p:cNvPr id="10" name="Picture 9" descr="E:\GIlogo.jpg"/>
          <p:cNvPicPr>
            <a:picLocks noChangeAspect="1" noChangeArrowheads="1"/>
          </p:cNvPicPr>
          <p:nvPr/>
        </p:nvPicPr>
        <p:blipFill>
          <a:blip r:embed="rId4" cstate="print"/>
          <a:srcRect/>
          <a:stretch>
            <a:fillRect/>
          </a:stretch>
        </p:blipFill>
        <p:spPr bwMode="auto">
          <a:xfrm>
            <a:off x="106363" y="6248400"/>
            <a:ext cx="1341437" cy="479425"/>
          </a:xfrm>
          <a:prstGeom prst="rect">
            <a:avLst/>
          </a:prstGeom>
          <a:noFill/>
        </p:spPr>
      </p:pic>
      <p:sp>
        <p:nvSpPr>
          <p:cNvPr id="11" name="Rectangle 1026"/>
          <p:cNvSpPr txBox="1">
            <a:spLocks noChangeArrowheads="1"/>
          </p:cNvSpPr>
          <p:nvPr/>
        </p:nvSpPr>
        <p:spPr>
          <a:xfrm>
            <a:off x="402265" y="228600"/>
            <a:ext cx="8382000" cy="646331"/>
          </a:xfrm>
          <a:prstGeom prst="rect">
            <a:avLst/>
          </a:prstGeo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0" cap="none" spc="-30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Trends and Issues</a:t>
            </a:r>
            <a:endParaRPr kumimoji="0" lang="en-US" sz="4000" b="0" i="0" u="none" strike="noStrike" kern="0" cap="none" spc="-300" normalizeH="0" baseline="0" noProof="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ICTUREPATH" val="GROUP_HIR-MAN COPY.PNG"/>
  <p:tag name="PSDSOURCE" val="C:\Projects\MBS\Microsoft Guidelines\Partner Ready\Partner Ready Photos\send_HiRes\"/>
  <p:tag name="PSDSOURCELAYER" val="Man copy"/>
</p:tagLst>
</file>

<file path=ppt/theme/theme1.xml><?xml version="1.0" encoding="utf-8"?>
<a:theme xmlns:a="http://schemas.openxmlformats.org/drawingml/2006/main" name="Segoe Template-template 1">
  <a:themeElements>
    <a:clrScheme name="Segoe Template-template 1 1">
      <a:dk1>
        <a:srgbClr val="000000"/>
      </a:dk1>
      <a:lt1>
        <a:srgbClr val="FFFFFF"/>
      </a:lt1>
      <a:dk2>
        <a:srgbClr val="30237F"/>
      </a:dk2>
      <a:lt2>
        <a:srgbClr val="FFB601"/>
      </a:lt2>
      <a:accent1>
        <a:srgbClr val="F7E993"/>
      </a:accent1>
      <a:accent2>
        <a:srgbClr val="66CC66"/>
      </a:accent2>
      <a:accent3>
        <a:srgbClr val="ADACC0"/>
      </a:accent3>
      <a:accent4>
        <a:srgbClr val="DADADA"/>
      </a:accent4>
      <a:accent5>
        <a:srgbClr val="FAF2C8"/>
      </a:accent5>
      <a:accent6>
        <a:srgbClr val="5CB95C"/>
      </a:accent6>
      <a:hlink>
        <a:srgbClr val="6699FF"/>
      </a:hlink>
      <a:folHlink>
        <a:srgbClr val="F98239"/>
      </a:folHlink>
    </a:clrScheme>
    <a:fontScheme name="Segoe Template-template 1">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Segoe Semibold"/>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Segoe Semibold"/>
          </a:defRPr>
        </a:defPPr>
      </a:lstStyle>
    </a:lnDef>
  </a:objectDefaults>
  <a:extraClrSchemeLst>
    <a:extraClrScheme>
      <a:clrScheme name="Segoe Template-template 1 1">
        <a:dk1>
          <a:srgbClr val="000000"/>
        </a:dk1>
        <a:lt1>
          <a:srgbClr val="FFFFFF"/>
        </a:lt1>
        <a:dk2>
          <a:srgbClr val="30237F"/>
        </a:dk2>
        <a:lt2>
          <a:srgbClr val="FFB601"/>
        </a:lt2>
        <a:accent1>
          <a:srgbClr val="F7E993"/>
        </a:accent1>
        <a:accent2>
          <a:srgbClr val="66CC66"/>
        </a:accent2>
        <a:accent3>
          <a:srgbClr val="ADACC0"/>
        </a:accent3>
        <a:accent4>
          <a:srgbClr val="DADADA"/>
        </a:accent4>
        <a:accent5>
          <a:srgbClr val="FAF2C8"/>
        </a:accent5>
        <a:accent6>
          <a:srgbClr val="5CB95C"/>
        </a:accent6>
        <a:hlink>
          <a:srgbClr val="6699FF"/>
        </a:hlink>
        <a:folHlink>
          <a:srgbClr val="F9823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egoe Template-template 1">
  <a:themeElements>
    <a:clrScheme name="Segoe Template-template 1 1">
      <a:dk1>
        <a:srgbClr val="000000"/>
      </a:dk1>
      <a:lt1>
        <a:srgbClr val="FFFFFF"/>
      </a:lt1>
      <a:dk2>
        <a:srgbClr val="30237F"/>
      </a:dk2>
      <a:lt2>
        <a:srgbClr val="FFB601"/>
      </a:lt2>
      <a:accent1>
        <a:srgbClr val="F7E993"/>
      </a:accent1>
      <a:accent2>
        <a:srgbClr val="66CC66"/>
      </a:accent2>
      <a:accent3>
        <a:srgbClr val="ADACC0"/>
      </a:accent3>
      <a:accent4>
        <a:srgbClr val="DADADA"/>
      </a:accent4>
      <a:accent5>
        <a:srgbClr val="FAF2C8"/>
      </a:accent5>
      <a:accent6>
        <a:srgbClr val="5CB95C"/>
      </a:accent6>
      <a:hlink>
        <a:srgbClr val="6699FF"/>
      </a:hlink>
      <a:folHlink>
        <a:srgbClr val="F98239"/>
      </a:folHlink>
    </a:clrScheme>
    <a:fontScheme name="Segoe Template-template 1">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Segoe Semibold"/>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Segoe Semibold"/>
          </a:defRPr>
        </a:defPPr>
      </a:lstStyle>
    </a:lnDef>
    <a:txDef>
      <a:spPr>
        <a:noFill/>
      </a:spPr>
      <a:bodyPr wrap="none" rtlCol="0">
        <a:spAutoFit/>
      </a:bodyPr>
      <a:lstStyle>
        <a:defPPr>
          <a:defRPr/>
        </a:defPPr>
      </a:lstStyle>
    </a:txDef>
  </a:objectDefaults>
  <a:extraClrSchemeLst>
    <a:extraClrScheme>
      <a:clrScheme name="Segoe Template-template 1 1">
        <a:dk1>
          <a:srgbClr val="000000"/>
        </a:dk1>
        <a:lt1>
          <a:srgbClr val="FFFFFF"/>
        </a:lt1>
        <a:dk2>
          <a:srgbClr val="30237F"/>
        </a:dk2>
        <a:lt2>
          <a:srgbClr val="FFB601"/>
        </a:lt2>
        <a:accent1>
          <a:srgbClr val="F7E993"/>
        </a:accent1>
        <a:accent2>
          <a:srgbClr val="66CC66"/>
        </a:accent2>
        <a:accent3>
          <a:srgbClr val="ADACC0"/>
        </a:accent3>
        <a:accent4>
          <a:srgbClr val="DADADA"/>
        </a:accent4>
        <a:accent5>
          <a:srgbClr val="FAF2C8"/>
        </a:accent5>
        <a:accent6>
          <a:srgbClr val="5CB95C"/>
        </a:accent6>
        <a:hlink>
          <a:srgbClr val="6699FF"/>
        </a:hlink>
        <a:folHlink>
          <a:srgbClr val="F9823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64CC44AA645E49836535DAFB5640CA" ma:contentTypeVersion="1" ma:contentTypeDescription="Create a new document." ma:contentTypeScope="" ma:versionID="4709cfd83f738675a9b6056c452946ba">
  <xsd:schema xmlns:xsd="http://www.w3.org/2001/XMLSchema" xmlns:p="http://schemas.microsoft.com/office/2006/metadata/properties" xmlns:ns2="a054eef3-5961-47b1-869c-1ef36f91581b" targetNamespace="http://schemas.microsoft.com/office/2006/metadata/properties" ma:root="true" ma:fieldsID="ea67203eb4ad9c80703c650882837035" ns2:_="">
    <xsd:import namespace="a054eef3-5961-47b1-869c-1ef36f91581b"/>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dms="http://schemas.microsoft.com/office/2006/documentManagement/types" targetNamespace="a054eef3-5961-47b1-869c-1ef36f91581b" elementFormDefault="qualified">
    <xsd:import namespace="http://schemas.microsoft.com/office/2006/documentManagement/types"/>
    <xsd:element name="Description0" ma:index="2"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Description0 xmlns="a054eef3-5961-47b1-869c-1ef36f91581b">Draft version</Description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1E7F58-4242-442A-8762-8328617F514E}"/>
</file>

<file path=customXml/itemProps2.xml><?xml version="1.0" encoding="utf-8"?>
<ds:datastoreItem xmlns:ds="http://schemas.openxmlformats.org/officeDocument/2006/customXml" ds:itemID="{6F35C551-BA32-49CC-9000-9ED35A4FF0C9}"/>
</file>

<file path=customXml/itemProps3.xml><?xml version="1.0" encoding="utf-8"?>
<ds:datastoreItem xmlns:ds="http://schemas.openxmlformats.org/officeDocument/2006/customXml" ds:itemID="{C80018A3-D772-4E7D-B40C-4A7319765971}"/>
</file>

<file path=docProps/app.xml><?xml version="1.0" encoding="utf-8"?>
<Properties xmlns="http://schemas.openxmlformats.org/officeDocument/2006/extended-properties" xmlns:vt="http://schemas.openxmlformats.org/officeDocument/2006/docPropsVTypes">
  <Template>03032008_FED_PPT_m1t0_mg</Template>
  <TotalTime>1915</TotalTime>
  <Words>5005</Words>
  <Application>Microsoft Office PowerPoint</Application>
  <PresentationFormat>On-screen Show (4:3)</PresentationFormat>
  <Paragraphs>615</Paragraphs>
  <Slides>59</Slides>
  <Notes>45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2" baseType="lpstr">
      <vt:lpstr>Segoe Template-template 1</vt:lpstr>
      <vt:lpstr>1_Segoe Template-template 1</vt:lpstr>
      <vt:lpstr>Slide</vt:lpstr>
      <vt:lpstr>Meeting New Expectations: Transparency, Compliance, and Governance</vt:lpstr>
      <vt:lpstr>Agenda</vt:lpstr>
      <vt:lpstr>New Government Trends, Challenges, and Issues in 2009</vt:lpstr>
      <vt:lpstr>The 2009 Government Challenges</vt:lpstr>
      <vt:lpstr>Mega Trends for Government 2009 </vt:lpstr>
      <vt:lpstr>The President’s Strategy</vt:lpstr>
      <vt:lpstr>The President’s Vision</vt:lpstr>
      <vt:lpstr>Trends and Issues</vt:lpstr>
      <vt:lpstr>Slide 9</vt:lpstr>
      <vt:lpstr>Slide 10</vt:lpstr>
      <vt:lpstr>Trends and Issues</vt:lpstr>
      <vt:lpstr>American Recovery and Reinvestment Act (ARRA) and the High Tech Industry</vt:lpstr>
      <vt:lpstr>2009 ARRA Summary </vt:lpstr>
      <vt:lpstr>Slide 14</vt:lpstr>
      <vt:lpstr>Stimulus Act – How the Money Flows</vt:lpstr>
      <vt:lpstr>U.S. Stimulus Act – Reporting is Critical and Expansive</vt:lpstr>
      <vt:lpstr>The Risks to Economic Recovery</vt:lpstr>
      <vt:lpstr>Smart Execution</vt:lpstr>
      <vt:lpstr>Microsoft® Single View Platform (SVP) for Financial Revitalization –  Achieving transparency, governance, and compliance through unfettered access to detailed information</vt:lpstr>
      <vt:lpstr>Financial Revitalization</vt:lpstr>
      <vt:lpstr>Office of Financial Stability  Required Framework for Internal Control </vt:lpstr>
      <vt:lpstr>Participants and Roles with Business Capabilities</vt:lpstr>
      <vt:lpstr>Slide 23</vt:lpstr>
      <vt:lpstr>Present Government Efforts Static</vt:lpstr>
      <vt:lpstr>MS SVP for Compliance and Oversight</vt:lpstr>
      <vt:lpstr>Slide 26</vt:lpstr>
      <vt:lpstr>Reporting &amp; Dashboarding</vt:lpstr>
      <vt:lpstr>Microsoft® Single View Platform (SVP)</vt:lpstr>
      <vt:lpstr>Microsoft Single View Platform </vt:lpstr>
      <vt:lpstr>Microsoft Single View Platform </vt:lpstr>
      <vt:lpstr>Microsoft Single View Platform </vt:lpstr>
      <vt:lpstr>Solutions for Transparency</vt:lpstr>
      <vt:lpstr>Stimulus 360 Overview</vt:lpstr>
      <vt:lpstr>Stimulus360 Overview – continued</vt:lpstr>
      <vt:lpstr>Solution Components - What is it built on?</vt:lpstr>
      <vt:lpstr>What does Stimulus360 look like?</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Stimulus360 Getting Started</vt:lpstr>
      <vt:lpstr>Thank You</vt:lpstr>
      <vt:lpstr>Slide 59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End of Year Campaign</dc:title>
  <dc:creator>ceskil</dc:creator>
  <cp:lastModifiedBy>Wendy Wu</cp:lastModifiedBy>
  <cp:revision>94</cp:revision>
  <dcterms:created xsi:type="dcterms:W3CDTF">2008-05-09T19:31:10Z</dcterms:created>
  <dcterms:modified xsi:type="dcterms:W3CDTF">2009-05-21T17:11:03Z</dcterms:modified>
  <cp:contentType>Document</cp:contentType>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dDocumentEventProcessedFirstTime">
    <vt:lpwstr>True</vt:lpwstr>
  </property>
  <property fmtid="{D5CDD505-2E9C-101B-9397-08002B2CF9AE}" pid="3" name="AddDocumentEventProcessedFileUniqueId">
    <vt:lpwstr>4c7f9781-d059-46e4-bd42-2e5c2ef0d515</vt:lpwstr>
  </property>
  <property fmtid="{D5CDD505-2E9C-101B-9397-08002B2CF9AE}" pid="4" name="LastObjectUpdateEventProcessedVersion">
    <vt:lpwstr>2.0</vt:lpwstr>
  </property>
  <property fmtid="{D5CDD505-2E9C-101B-9397-08002B2CF9AE}" pid="5" name="AutoVersionDisabled">
    <vt:lpwstr>false</vt:lpwstr>
  </property>
  <property fmtid="{D5CDD505-2E9C-101B-9397-08002B2CF9AE}" pid="6" name="ItemType">
    <vt:lpwstr>1</vt:lpwstr>
  </property>
  <property fmtid="{D5CDD505-2E9C-101B-9397-08002B2CF9AE}" pid="7" name="ContentTypeId">
    <vt:lpwstr>0x0101004B64CC44AA645E49836535DAFB5640CA</vt:lpwstr>
  </property>
  <property fmtid="{D5CDD505-2E9C-101B-9397-08002B2CF9AE}" pid="8" name="_MarkAsFinal">
    <vt:bool>true</vt:bool>
  </property>
</Properties>
</file>